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74" r:id="rId3"/>
    <p:sldId id="266" r:id="rId4"/>
    <p:sldId id="267" r:id="rId5"/>
    <p:sldId id="275" r:id="rId6"/>
    <p:sldId id="268" r:id="rId7"/>
    <p:sldId id="257" r:id="rId8"/>
    <p:sldId id="258" r:id="rId9"/>
    <p:sldId id="259" r:id="rId10"/>
    <p:sldId id="260" r:id="rId11"/>
    <p:sldId id="261" r:id="rId12"/>
    <p:sldId id="262" r:id="rId13"/>
    <p:sldId id="263" r:id="rId14"/>
    <p:sldId id="269" r:id="rId15"/>
    <p:sldId id="270" r:id="rId16"/>
    <p:sldId id="271" r:id="rId17"/>
    <p:sldId id="272"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E5F24-800A-4664-8551-2A4A48066CBF}" type="datetimeFigureOut">
              <a:rPr lang="en-US" smtClean="0"/>
              <a:t>3/20/2020</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3CA7B1-AD18-4339-BD99-90F6BA323529}" type="slidenum">
              <a:rPr lang="en-US" smtClean="0"/>
              <a:t>‹N°›</a:t>
            </a:fld>
            <a:endParaRPr lang="en-US"/>
          </a:p>
        </p:txBody>
      </p:sp>
    </p:spTree>
    <p:extLst>
      <p:ext uri="{BB962C8B-B14F-4D97-AF65-F5344CB8AC3E}">
        <p14:creationId xmlns:p14="http://schemas.microsoft.com/office/powerpoint/2010/main" val="321603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C3CA7B1-AD18-4339-BD99-90F6BA323529}" type="slidenum">
              <a:rPr lang="en-US" smtClean="0"/>
              <a:t>15</a:t>
            </a:fld>
            <a:endParaRPr lang="en-US"/>
          </a:p>
        </p:txBody>
      </p:sp>
    </p:spTree>
    <p:extLst>
      <p:ext uri="{BB962C8B-B14F-4D97-AF65-F5344CB8AC3E}">
        <p14:creationId xmlns:p14="http://schemas.microsoft.com/office/powerpoint/2010/main" val="119241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9F1D0C3-7529-492D-A682-7A1F32BEFBAE}" type="datetimeFigureOut">
              <a:rPr lang="fr-FR" smtClean="0"/>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9B4969-E714-4FFF-BCEC-8BA672B5103C}" type="slidenum">
              <a:rPr lang="fr-FR" smtClean="0"/>
              <a:t>‹N°›</a:t>
            </a:fld>
            <a:endParaRPr lang="fr-FR"/>
          </a:p>
        </p:txBody>
      </p:sp>
    </p:spTree>
    <p:extLst>
      <p:ext uri="{BB962C8B-B14F-4D97-AF65-F5344CB8AC3E}">
        <p14:creationId xmlns:p14="http://schemas.microsoft.com/office/powerpoint/2010/main" val="113487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F1D0C3-7529-492D-A682-7A1F32BEFBAE}" type="datetimeFigureOut">
              <a:rPr lang="fr-FR" smtClean="0"/>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9B4969-E714-4FFF-BCEC-8BA672B5103C}" type="slidenum">
              <a:rPr lang="fr-FR" smtClean="0"/>
              <a:t>‹N°›</a:t>
            </a:fld>
            <a:endParaRPr lang="fr-FR"/>
          </a:p>
        </p:txBody>
      </p:sp>
    </p:spTree>
    <p:extLst>
      <p:ext uri="{BB962C8B-B14F-4D97-AF65-F5344CB8AC3E}">
        <p14:creationId xmlns:p14="http://schemas.microsoft.com/office/powerpoint/2010/main" val="2875569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F1D0C3-7529-492D-A682-7A1F32BEFBAE}" type="datetimeFigureOut">
              <a:rPr lang="fr-FR" smtClean="0"/>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9B4969-E714-4FFF-BCEC-8BA672B5103C}" type="slidenum">
              <a:rPr lang="fr-FR" smtClean="0"/>
              <a:t>‹N°›</a:t>
            </a:fld>
            <a:endParaRPr lang="fr-FR"/>
          </a:p>
        </p:txBody>
      </p:sp>
    </p:spTree>
    <p:extLst>
      <p:ext uri="{BB962C8B-B14F-4D97-AF65-F5344CB8AC3E}">
        <p14:creationId xmlns:p14="http://schemas.microsoft.com/office/powerpoint/2010/main" val="363967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F1D0C3-7529-492D-A682-7A1F32BEFBAE}" type="datetimeFigureOut">
              <a:rPr lang="fr-FR" smtClean="0"/>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9B4969-E714-4FFF-BCEC-8BA672B5103C}" type="slidenum">
              <a:rPr lang="fr-FR" smtClean="0"/>
              <a:t>‹N°›</a:t>
            </a:fld>
            <a:endParaRPr lang="fr-FR"/>
          </a:p>
        </p:txBody>
      </p:sp>
    </p:spTree>
    <p:extLst>
      <p:ext uri="{BB962C8B-B14F-4D97-AF65-F5344CB8AC3E}">
        <p14:creationId xmlns:p14="http://schemas.microsoft.com/office/powerpoint/2010/main" val="402415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9F1D0C3-7529-492D-A682-7A1F32BEFBAE}" type="datetimeFigureOut">
              <a:rPr lang="fr-FR" smtClean="0"/>
              <a:t>20/03/2020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9B4969-E714-4FFF-BCEC-8BA672B5103C}" type="slidenum">
              <a:rPr lang="fr-FR" smtClean="0"/>
              <a:t>‹N°›</a:t>
            </a:fld>
            <a:endParaRPr lang="fr-FR"/>
          </a:p>
        </p:txBody>
      </p:sp>
    </p:spTree>
    <p:extLst>
      <p:ext uri="{BB962C8B-B14F-4D97-AF65-F5344CB8AC3E}">
        <p14:creationId xmlns:p14="http://schemas.microsoft.com/office/powerpoint/2010/main" val="111825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9F1D0C3-7529-492D-A682-7A1F32BEFBAE}" type="datetimeFigureOut">
              <a:rPr lang="fr-FR" smtClean="0"/>
              <a:t>20/03/2020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9B4969-E714-4FFF-BCEC-8BA672B5103C}" type="slidenum">
              <a:rPr lang="fr-FR" smtClean="0"/>
              <a:t>‹N°›</a:t>
            </a:fld>
            <a:endParaRPr lang="fr-FR"/>
          </a:p>
        </p:txBody>
      </p:sp>
    </p:spTree>
    <p:extLst>
      <p:ext uri="{BB962C8B-B14F-4D97-AF65-F5344CB8AC3E}">
        <p14:creationId xmlns:p14="http://schemas.microsoft.com/office/powerpoint/2010/main" val="66872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9F1D0C3-7529-492D-A682-7A1F32BEFBAE}" type="datetimeFigureOut">
              <a:rPr lang="fr-FR" smtClean="0"/>
              <a:t>20/03/2020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9B4969-E714-4FFF-BCEC-8BA672B5103C}" type="slidenum">
              <a:rPr lang="fr-FR" smtClean="0"/>
              <a:t>‹N°›</a:t>
            </a:fld>
            <a:endParaRPr lang="fr-FR"/>
          </a:p>
        </p:txBody>
      </p:sp>
    </p:spTree>
    <p:extLst>
      <p:ext uri="{BB962C8B-B14F-4D97-AF65-F5344CB8AC3E}">
        <p14:creationId xmlns:p14="http://schemas.microsoft.com/office/powerpoint/2010/main" val="359049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9F1D0C3-7529-492D-A682-7A1F32BEFBAE}" type="datetimeFigureOut">
              <a:rPr lang="fr-FR" smtClean="0"/>
              <a:t>20/03/2020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9B4969-E714-4FFF-BCEC-8BA672B5103C}" type="slidenum">
              <a:rPr lang="fr-FR" smtClean="0"/>
              <a:t>‹N°›</a:t>
            </a:fld>
            <a:endParaRPr lang="fr-FR"/>
          </a:p>
        </p:txBody>
      </p:sp>
    </p:spTree>
    <p:extLst>
      <p:ext uri="{BB962C8B-B14F-4D97-AF65-F5344CB8AC3E}">
        <p14:creationId xmlns:p14="http://schemas.microsoft.com/office/powerpoint/2010/main" val="1555260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F1D0C3-7529-492D-A682-7A1F32BEFBAE}" type="datetimeFigureOut">
              <a:rPr lang="fr-FR" smtClean="0"/>
              <a:t>20/03/2020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9B4969-E714-4FFF-BCEC-8BA672B5103C}" type="slidenum">
              <a:rPr lang="fr-FR" smtClean="0"/>
              <a:t>‹N°›</a:t>
            </a:fld>
            <a:endParaRPr lang="fr-FR"/>
          </a:p>
        </p:txBody>
      </p:sp>
    </p:spTree>
    <p:extLst>
      <p:ext uri="{BB962C8B-B14F-4D97-AF65-F5344CB8AC3E}">
        <p14:creationId xmlns:p14="http://schemas.microsoft.com/office/powerpoint/2010/main" val="494836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9F1D0C3-7529-492D-A682-7A1F32BEFBAE}" type="datetimeFigureOut">
              <a:rPr lang="fr-FR" smtClean="0"/>
              <a:t>20/03/2020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9B4969-E714-4FFF-BCEC-8BA672B5103C}" type="slidenum">
              <a:rPr lang="fr-FR" smtClean="0"/>
              <a:t>‹N°›</a:t>
            </a:fld>
            <a:endParaRPr lang="fr-FR"/>
          </a:p>
        </p:txBody>
      </p:sp>
    </p:spTree>
    <p:extLst>
      <p:ext uri="{BB962C8B-B14F-4D97-AF65-F5344CB8AC3E}">
        <p14:creationId xmlns:p14="http://schemas.microsoft.com/office/powerpoint/2010/main" val="44544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9F1D0C3-7529-492D-A682-7A1F32BEFBAE}" type="datetimeFigureOut">
              <a:rPr lang="fr-FR" smtClean="0"/>
              <a:t>20/03/2020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9B4969-E714-4FFF-BCEC-8BA672B5103C}" type="slidenum">
              <a:rPr lang="fr-FR" smtClean="0"/>
              <a:t>‹N°›</a:t>
            </a:fld>
            <a:endParaRPr lang="fr-FR"/>
          </a:p>
        </p:txBody>
      </p:sp>
    </p:spTree>
    <p:extLst>
      <p:ext uri="{BB962C8B-B14F-4D97-AF65-F5344CB8AC3E}">
        <p14:creationId xmlns:p14="http://schemas.microsoft.com/office/powerpoint/2010/main" val="206380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1D0C3-7529-492D-A682-7A1F32BEFBAE}" type="datetimeFigureOut">
              <a:rPr lang="fr-FR" smtClean="0"/>
              <a:t>20/03/2020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B4969-E714-4FFF-BCEC-8BA672B5103C}" type="slidenum">
              <a:rPr lang="fr-FR" smtClean="0"/>
              <a:t>‹N°›</a:t>
            </a:fld>
            <a:endParaRPr lang="fr-FR"/>
          </a:p>
        </p:txBody>
      </p:sp>
    </p:spTree>
    <p:extLst>
      <p:ext uri="{BB962C8B-B14F-4D97-AF65-F5344CB8AC3E}">
        <p14:creationId xmlns:p14="http://schemas.microsoft.com/office/powerpoint/2010/main" val="2481973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mailto:lahbib_lamrid@hotmail.f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en-US" dirty="0" smtClean="0">
                <a:latin typeface="Bernard MT Condensed" pitchFamily="18" charset="0"/>
              </a:rPr>
              <a:t>Composition</a:t>
            </a:r>
            <a:br>
              <a:rPr lang="en-US" dirty="0" smtClean="0">
                <a:latin typeface="Bernard MT Condensed" pitchFamily="18" charset="0"/>
              </a:rPr>
            </a:br>
            <a:r>
              <a:rPr lang="en-US" dirty="0" smtClean="0">
                <a:latin typeface="Bernard MT Condensed" pitchFamily="18" charset="0"/>
              </a:rPr>
              <a:t/>
            </a:r>
            <a:br>
              <a:rPr lang="en-US" dirty="0" smtClean="0">
                <a:latin typeface="Bernard MT Condensed" pitchFamily="18" charset="0"/>
              </a:rPr>
            </a:br>
            <a:r>
              <a:rPr lang="en-US" dirty="0" smtClean="0">
                <a:solidFill>
                  <a:srgbClr val="FF0000"/>
                </a:solidFill>
                <a:latin typeface="Bernard MT Condensed" pitchFamily="18" charset="0"/>
              </a:rPr>
              <a:t>Sentences:</a:t>
            </a:r>
            <a:r>
              <a:rPr lang="en-US" dirty="0" smtClean="0">
                <a:latin typeface="Bernard MT Condensed" pitchFamily="18" charset="0"/>
              </a:rPr>
              <a:t> </a:t>
            </a:r>
            <a:r>
              <a:rPr lang="en-US" dirty="0" smtClean="0">
                <a:solidFill>
                  <a:srgbClr val="92D050"/>
                </a:solidFill>
                <a:latin typeface="Bernard MT Condensed" pitchFamily="18" charset="0"/>
              </a:rPr>
              <a:t>Building Blocks of a paragraph</a:t>
            </a:r>
            <a:br>
              <a:rPr lang="en-US" dirty="0" smtClean="0">
                <a:solidFill>
                  <a:srgbClr val="92D050"/>
                </a:solidFill>
                <a:latin typeface="Bernard MT Condensed" pitchFamily="18" charset="0"/>
              </a:rPr>
            </a:br>
            <a:r>
              <a:rPr lang="en-US" dirty="0" smtClean="0">
                <a:solidFill>
                  <a:srgbClr val="92D050"/>
                </a:solidFill>
                <a:latin typeface="Bernard MT Condensed" pitchFamily="18" charset="0"/>
              </a:rPr>
              <a:t/>
            </a:r>
            <a:br>
              <a:rPr lang="en-US" dirty="0" smtClean="0">
                <a:solidFill>
                  <a:srgbClr val="92D050"/>
                </a:solidFill>
                <a:latin typeface="Bernard MT Condensed" pitchFamily="18" charset="0"/>
              </a:rPr>
            </a:br>
            <a:r>
              <a:rPr lang="en-US" dirty="0" smtClean="0">
                <a:latin typeface="Bernard MT Condensed" pitchFamily="18" charset="0"/>
              </a:rPr>
              <a:t>Semester 2</a:t>
            </a:r>
            <a:br>
              <a:rPr lang="en-US" dirty="0" smtClean="0">
                <a:latin typeface="Bernard MT Condensed" pitchFamily="18" charset="0"/>
              </a:rPr>
            </a:br>
            <a:endParaRPr lang="fr-FR" dirty="0">
              <a:latin typeface="Bernard MT Condensed" pitchFamily="18" charset="0"/>
            </a:endParaRPr>
          </a:p>
        </p:txBody>
      </p:sp>
      <p:sp>
        <p:nvSpPr>
          <p:cNvPr id="3" name="Sous-titre 2"/>
          <p:cNvSpPr>
            <a:spLocks noGrp="1"/>
          </p:cNvSpPr>
          <p:nvPr>
            <p:ph type="subTitle" idx="1"/>
          </p:nvPr>
        </p:nvSpPr>
        <p:spPr>
          <a:xfrm>
            <a:off x="1331640" y="4437112"/>
            <a:ext cx="6400800" cy="1752600"/>
          </a:xfrm>
        </p:spPr>
        <p:txBody>
          <a:bodyPr/>
          <a:lstStyle/>
          <a:p>
            <a:r>
              <a:rPr lang="en-US" b="1" dirty="0" smtClean="0">
                <a:solidFill>
                  <a:schemeClr val="tx1"/>
                </a:solidFill>
                <a:latin typeface="Times New Roman" pitchFamily="18" charset="0"/>
                <a:cs typeface="Times New Roman" pitchFamily="18" charset="0"/>
              </a:rPr>
              <a:t>Prof. Lahbib LAMRID</a:t>
            </a:r>
            <a:endParaRPr lang="fr-FR"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2333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229600" cy="1143000"/>
          </a:xfrm>
        </p:spPr>
        <p:txBody>
          <a:bodyPr>
            <a:normAutofit/>
          </a:bodyPr>
          <a:lstStyle/>
          <a:p>
            <a:pPr algn="l"/>
            <a:r>
              <a:rPr lang="en-US" sz="3600" dirty="0" smtClean="0">
                <a:solidFill>
                  <a:srgbClr val="92D050"/>
                </a:solidFill>
                <a:latin typeface="Times New Roman" pitchFamily="18" charset="0"/>
                <a:cs typeface="Times New Roman" pitchFamily="18" charset="0"/>
              </a:rPr>
              <a:t>I.2. Simple sentence: examples</a:t>
            </a:r>
            <a:endParaRPr lang="fr-FR" sz="3600" dirty="0">
              <a:solidFill>
                <a:srgbClr val="92D05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251520" y="1412776"/>
            <a:ext cx="9036496" cy="4525963"/>
          </a:xfrm>
        </p:spPr>
        <p:txBody>
          <a:bodyPr>
            <a:normAutofit fontScale="92500" lnSpcReduction="10000"/>
          </a:bodyPr>
          <a:lstStyle/>
          <a:p>
            <a:r>
              <a:rPr lang="en-US" sz="2400" dirty="0" smtClean="0">
                <a:latin typeface="Times New Roman" pitchFamily="18" charset="0"/>
                <a:cs typeface="Times New Roman" pitchFamily="18" charset="0"/>
              </a:rPr>
              <a:t>At the weekend, I read a book and play football with friends.</a:t>
            </a:r>
          </a:p>
          <a:p>
            <a:r>
              <a:rPr lang="en-US" sz="2400" dirty="0" err="1" smtClean="0">
                <a:latin typeface="Times New Roman" pitchFamily="18" charset="0"/>
                <a:cs typeface="Times New Roman" pitchFamily="18" charset="0"/>
              </a:rPr>
              <a:t>Salim</a:t>
            </a:r>
            <a:r>
              <a:rPr lang="en-US" sz="2400" dirty="0" smtClean="0">
                <a:latin typeface="Times New Roman" pitchFamily="18" charset="0"/>
                <a:cs typeface="Times New Roman" pitchFamily="18" charset="0"/>
              </a:rPr>
              <a:t> speaks fluent English.</a:t>
            </a:r>
          </a:p>
          <a:p>
            <a:r>
              <a:rPr lang="en-US" sz="2400" dirty="0" smtClean="0">
                <a:latin typeface="Times New Roman" pitchFamily="18" charset="0"/>
                <a:cs typeface="Times New Roman" pitchFamily="18" charset="0"/>
              </a:rPr>
              <a:t>Kids watch cartoons, eat a lot of candies, and complain a lot.</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Lewis and Alice played basketball in the school courtyard.</a:t>
            </a:r>
          </a:p>
          <a:p>
            <a:r>
              <a:rPr lang="en-US" sz="2400" dirty="0" smtClean="0">
                <a:latin typeface="Times New Roman" pitchFamily="18" charset="0"/>
                <a:cs typeface="Times New Roman" pitchFamily="18" charset="0"/>
              </a:rPr>
              <a:t>Lewis and Alice played in the backyard and read in the house.</a:t>
            </a:r>
          </a:p>
          <a:p>
            <a:r>
              <a:rPr lang="en-US" sz="2400" dirty="0" smtClean="0">
                <a:latin typeface="Times New Roman" pitchFamily="18" charset="0"/>
                <a:cs typeface="Times New Roman" pitchFamily="18" charset="0"/>
              </a:rPr>
              <a:t>Lewis, Alice, and Jack like playing basketball.</a:t>
            </a:r>
          </a:p>
          <a:p>
            <a:pPr marL="0" indent="0">
              <a:buNone/>
            </a:pPr>
            <a:endParaRPr lang="en-US" sz="2400" dirty="0" smtClean="0">
              <a:latin typeface="Times New Roman" pitchFamily="18" charset="0"/>
              <a:cs typeface="Times New Roman" pitchFamily="18" charset="0"/>
            </a:endParaRPr>
          </a:p>
          <a:p>
            <a:pPr marL="0" indent="0">
              <a:buNone/>
            </a:pPr>
            <a:r>
              <a:rPr lang="en-US" sz="2400" dirty="0" smtClean="0">
                <a:solidFill>
                  <a:srgbClr val="00B0F0"/>
                </a:solidFill>
                <a:latin typeface="Times New Roman" pitchFamily="18" charset="0"/>
                <a:cs typeface="Times New Roman" pitchFamily="18" charset="0"/>
              </a:rPr>
              <a:t>Error-correcting practice: correct the following sentences</a:t>
            </a:r>
          </a:p>
          <a:p>
            <a:pPr>
              <a:buFont typeface="Wingdings" pitchFamily="2" charset="2"/>
              <a:buChar char="§"/>
            </a:pPr>
            <a:r>
              <a:rPr lang="en-US" sz="2400" dirty="0" err="1" smtClean="0">
                <a:latin typeface="Times New Roman" pitchFamily="18" charset="0"/>
                <a:cs typeface="Times New Roman" pitchFamily="18" charset="0"/>
              </a:rPr>
              <a:t>sara</a:t>
            </a:r>
            <a:r>
              <a:rPr lang="en-US" sz="2400" dirty="0" smtClean="0">
                <a:latin typeface="Times New Roman" pitchFamily="18" charset="0"/>
                <a:cs typeface="Times New Roman" pitchFamily="18" charset="0"/>
              </a:rPr>
              <a:t> Always stays up late</a:t>
            </a:r>
          </a:p>
          <a:p>
            <a:pPr>
              <a:buFont typeface="Wingdings" pitchFamily="2" charset="2"/>
              <a:buChar char="§"/>
            </a:pPr>
            <a:r>
              <a:rPr lang="en-US" sz="2400" dirty="0" smtClean="0">
                <a:latin typeface="Times New Roman" pitchFamily="18" charset="0"/>
                <a:cs typeface="Times New Roman" pitchFamily="18" charset="0"/>
              </a:rPr>
              <a:t>Ali, </a:t>
            </a:r>
            <a:r>
              <a:rPr lang="en-US" sz="2400" dirty="0" err="1" smtClean="0">
                <a:latin typeface="Times New Roman" pitchFamily="18" charset="0"/>
                <a:cs typeface="Times New Roman" pitchFamily="18" charset="0"/>
              </a:rPr>
              <a:t>rachid</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fathi</a:t>
            </a:r>
            <a:r>
              <a:rPr lang="en-US" sz="2400" dirty="0" smtClean="0">
                <a:latin typeface="Times New Roman" pitchFamily="18" charset="0"/>
                <a:cs typeface="Times New Roman" pitchFamily="18" charset="0"/>
              </a:rPr>
              <a:t> revise lessons, and Memorize many words</a:t>
            </a:r>
          </a:p>
          <a:p>
            <a:pPr>
              <a:buFont typeface="Wingdings" pitchFamily="2" charset="2"/>
              <a:buChar char="§"/>
            </a:pPr>
            <a:r>
              <a:rPr lang="en-US" sz="2400" dirty="0" smtClean="0">
                <a:latin typeface="Times New Roman" pitchFamily="18" charset="0"/>
                <a:cs typeface="Times New Roman" pitchFamily="18" charset="0"/>
              </a:rPr>
              <a:t>Samir and Ahmed meet in the park everyday and they play chess</a:t>
            </a:r>
          </a:p>
          <a:p>
            <a:pPr>
              <a:buFont typeface="Wingdings" pitchFamily="2" charset="2"/>
              <a:buChar char="§"/>
            </a:pPr>
            <a:r>
              <a:rPr lang="en-US" sz="2400" dirty="0" smtClean="0">
                <a:latin typeface="Times New Roman" pitchFamily="18" charset="0"/>
                <a:cs typeface="Times New Roman" pitchFamily="18" charset="0"/>
              </a:rPr>
              <a:t>Deborah prepares food for her kids reads newspapers and write books</a:t>
            </a: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389685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412776"/>
            <a:ext cx="8229600" cy="3240360"/>
          </a:xfrm>
        </p:spPr>
        <p:txBody>
          <a:bodyPr>
            <a:normAutofit fontScale="90000"/>
          </a:bodyPr>
          <a:lstStyle/>
          <a:p>
            <a:pPr algn="l"/>
            <a:r>
              <a:rPr lang="en-US" sz="2800" dirty="0" smtClean="0">
                <a:solidFill>
                  <a:srgbClr val="FF0000"/>
                </a:solidFill>
                <a:latin typeface="Times New Roman" pitchFamily="18" charset="0"/>
                <a:cs typeface="Times New Roman" pitchFamily="18" charset="0"/>
              </a:rPr>
              <a:t>Now it is your turn to compose your simple sentence, following the requirements below:</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One subject and one verb</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-One subject and two verbs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Two subjects and one verb</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-One subject and three verbs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-Two subjects and two verbs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-Three subjects and three verbs</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57721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387390"/>
            <a:ext cx="8064896" cy="3240360"/>
          </a:xfrm>
        </p:spPr>
        <p:txBody>
          <a:bodyPr>
            <a:normAutofit fontScale="90000"/>
          </a:bodyPr>
          <a:lstStyle/>
          <a:p>
            <a:pPr algn="l"/>
            <a:r>
              <a:rPr lang="en-US" sz="4000" dirty="0" smtClean="0">
                <a:solidFill>
                  <a:srgbClr val="FF0000"/>
                </a:solidFill>
                <a:latin typeface="Times New Roman" pitchFamily="18" charset="0"/>
                <a:cs typeface="Times New Roman" pitchFamily="18" charset="0"/>
              </a:rPr>
              <a:t>II. Compound sentence structure</a:t>
            </a:r>
            <a:br>
              <a:rPr lang="en-US" sz="4000" dirty="0" smtClean="0">
                <a:solidFill>
                  <a:srgbClr val="FF0000"/>
                </a:solidFill>
                <a:latin typeface="Times New Roman" pitchFamily="18" charset="0"/>
                <a:cs typeface="Times New Roman" pitchFamily="18" charset="0"/>
              </a:rPr>
            </a:br>
            <a:r>
              <a:rPr lang="en-US" sz="3200" dirty="0" smtClean="0">
                <a:solidFill>
                  <a:srgbClr val="92D050"/>
                </a:solidFill>
                <a:latin typeface="Times New Roman" pitchFamily="18" charset="0"/>
                <a:cs typeface="Times New Roman" pitchFamily="18" charset="0"/>
              </a:rPr>
              <a:t>II.1. Definitions:</a:t>
            </a:r>
            <a:br>
              <a:rPr lang="en-US" sz="3200" dirty="0" smtClean="0">
                <a:solidFill>
                  <a:srgbClr val="92D050"/>
                </a:solidFill>
                <a:latin typeface="Times New Roman" pitchFamily="18" charset="0"/>
                <a:cs typeface="Times New Roman" pitchFamily="18" charset="0"/>
              </a:rPr>
            </a:br>
            <a:r>
              <a:rPr lang="en-US" sz="3200" dirty="0" smtClean="0">
                <a:latin typeface="Times New Roman" pitchFamily="18" charset="0"/>
                <a:cs typeface="Times New Roman" pitchFamily="18" charset="0"/>
              </a:rPr>
              <a:t>A compound sentence is composed of two simple sentences. The two simple sentences usually contain different subjects and verbs, and they are always joined with a coordinating conjunction </a:t>
            </a:r>
            <a:r>
              <a:rPr lang="en-US" sz="3200" dirty="0" smtClean="0">
                <a:solidFill>
                  <a:srgbClr val="00B0F0"/>
                </a:solidFill>
                <a:latin typeface="Times New Roman" pitchFamily="18" charset="0"/>
                <a:cs typeface="Times New Roman" pitchFamily="18" charset="0"/>
              </a:rPr>
              <a:t>(FANBOYS: for, and, nor, but, or, yet, so) </a:t>
            </a:r>
            <a:endParaRPr lang="fr-FR" sz="3200" dirty="0">
              <a:solidFill>
                <a:srgbClr val="00B0F0"/>
              </a:solidFill>
              <a:latin typeface="Times New Roman" pitchFamily="18" charset="0"/>
              <a:cs typeface="Times New Roman" pitchFamily="18" charset="0"/>
            </a:endParaRPr>
          </a:p>
        </p:txBody>
      </p:sp>
      <p:sp>
        <p:nvSpPr>
          <p:cNvPr id="3" name="Sous-titre 2"/>
          <p:cNvSpPr>
            <a:spLocks noGrp="1"/>
          </p:cNvSpPr>
          <p:nvPr>
            <p:ph type="subTitle" idx="1"/>
          </p:nvPr>
        </p:nvSpPr>
        <p:spPr>
          <a:xfrm>
            <a:off x="611560" y="3861048"/>
            <a:ext cx="8136904" cy="2736304"/>
          </a:xfrm>
        </p:spPr>
        <p:txBody>
          <a:bodyPr>
            <a:normAutofit fontScale="62500" lnSpcReduction="20000"/>
          </a:bodyPr>
          <a:lstStyle/>
          <a:p>
            <a:pPr algn="l"/>
            <a:r>
              <a:rPr lang="en-US" dirty="0" smtClean="0">
                <a:solidFill>
                  <a:srgbClr val="92D050"/>
                </a:solidFill>
                <a:latin typeface="Times New Roman" pitchFamily="18" charset="0"/>
                <a:cs typeface="Times New Roman" pitchFamily="18" charset="0"/>
              </a:rPr>
              <a:t>II.2. Meaning of FANBOYS</a:t>
            </a:r>
          </a:p>
          <a:p>
            <a:pPr marL="457200" indent="-457200" algn="l">
              <a:buFontTx/>
              <a:buChar char="-"/>
            </a:pPr>
            <a:r>
              <a:rPr lang="en-US" dirty="0" smtClean="0">
                <a:solidFill>
                  <a:schemeClr val="tx1"/>
                </a:solidFill>
                <a:latin typeface="Times New Roman" pitchFamily="18" charset="0"/>
                <a:cs typeface="Times New Roman" pitchFamily="18" charset="0"/>
              </a:rPr>
              <a:t>For: </a:t>
            </a:r>
            <a:r>
              <a:rPr lang="en-US" dirty="0" smtClean="0">
                <a:solidFill>
                  <a:srgbClr val="00B0F0"/>
                </a:solidFill>
                <a:latin typeface="Times New Roman" pitchFamily="18" charset="0"/>
                <a:cs typeface="Times New Roman" pitchFamily="18" charset="0"/>
              </a:rPr>
              <a:t>Because                  </a:t>
            </a:r>
            <a:r>
              <a:rPr lang="en-US" dirty="0" smtClean="0">
                <a:solidFill>
                  <a:schemeClr val="accent2"/>
                </a:solidFill>
                <a:latin typeface="Times New Roman" pitchFamily="18" charset="0"/>
                <a:cs typeface="Times New Roman" pitchFamily="18" charset="0"/>
              </a:rPr>
              <a:t>(I have to find a job, </a:t>
            </a:r>
            <a:r>
              <a:rPr lang="en-US" dirty="0" smtClean="0">
                <a:solidFill>
                  <a:srgbClr val="00B0F0"/>
                </a:solidFill>
                <a:latin typeface="Times New Roman" pitchFamily="18" charset="0"/>
                <a:cs typeface="Times New Roman" pitchFamily="18" charset="0"/>
              </a:rPr>
              <a:t>for </a:t>
            </a:r>
            <a:r>
              <a:rPr lang="en-US" dirty="0" smtClean="0">
                <a:solidFill>
                  <a:schemeClr val="accent2"/>
                </a:solidFill>
                <a:latin typeface="Times New Roman" pitchFamily="18" charset="0"/>
                <a:cs typeface="Times New Roman" pitchFamily="18" charset="0"/>
              </a:rPr>
              <a:t>I am unemployed)</a:t>
            </a:r>
          </a:p>
          <a:p>
            <a:pPr marL="457200" indent="-457200" algn="l">
              <a:buFontTx/>
              <a:buChar char="-"/>
            </a:pPr>
            <a:r>
              <a:rPr lang="en-US" dirty="0" smtClean="0">
                <a:solidFill>
                  <a:schemeClr val="tx1"/>
                </a:solidFill>
                <a:latin typeface="Times New Roman" pitchFamily="18" charset="0"/>
                <a:cs typeface="Times New Roman" pitchFamily="18" charset="0"/>
              </a:rPr>
              <a:t>And: </a:t>
            </a:r>
            <a:r>
              <a:rPr lang="en-US" dirty="0" smtClean="0">
                <a:solidFill>
                  <a:srgbClr val="00B0F0"/>
                </a:solidFill>
                <a:latin typeface="Times New Roman" pitchFamily="18" charset="0"/>
                <a:cs typeface="Times New Roman" pitchFamily="18" charset="0"/>
              </a:rPr>
              <a:t>in addition to that  </a:t>
            </a:r>
            <a:r>
              <a:rPr lang="en-US" dirty="0" smtClean="0">
                <a:solidFill>
                  <a:schemeClr val="accent2"/>
                </a:solidFill>
                <a:latin typeface="Times New Roman" pitchFamily="18" charset="0"/>
                <a:cs typeface="Times New Roman" pitchFamily="18" charset="0"/>
              </a:rPr>
              <a:t>(I am a teacher, </a:t>
            </a:r>
            <a:r>
              <a:rPr lang="en-US" dirty="0" smtClean="0">
                <a:solidFill>
                  <a:srgbClr val="00B0F0"/>
                </a:solidFill>
                <a:latin typeface="Times New Roman" pitchFamily="18" charset="0"/>
                <a:cs typeface="Times New Roman" pitchFamily="18" charset="0"/>
              </a:rPr>
              <a:t>and</a:t>
            </a:r>
            <a:r>
              <a:rPr lang="en-US" dirty="0" smtClean="0">
                <a:solidFill>
                  <a:schemeClr val="accent2"/>
                </a:solidFill>
                <a:latin typeface="Times New Roman" pitchFamily="18" charset="0"/>
                <a:cs typeface="Times New Roman" pitchFamily="18" charset="0"/>
              </a:rPr>
              <a:t> I am a writer)</a:t>
            </a:r>
          </a:p>
          <a:p>
            <a:pPr marL="457200" indent="-457200" algn="l">
              <a:buFontTx/>
              <a:buChar char="-"/>
            </a:pPr>
            <a:r>
              <a:rPr lang="en-US" dirty="0" smtClean="0">
                <a:solidFill>
                  <a:schemeClr val="tx1"/>
                </a:solidFill>
                <a:latin typeface="Times New Roman" pitchFamily="18" charset="0"/>
                <a:cs typeface="Times New Roman" pitchFamily="18" charset="0"/>
              </a:rPr>
              <a:t>Nor: </a:t>
            </a:r>
            <a:r>
              <a:rPr lang="en-US" dirty="0" smtClean="0">
                <a:solidFill>
                  <a:srgbClr val="00B0F0"/>
                </a:solidFill>
                <a:latin typeface="Times New Roman" pitchFamily="18" charset="0"/>
                <a:cs typeface="Times New Roman" pitchFamily="18" charset="0"/>
              </a:rPr>
              <a:t>and not                   </a:t>
            </a:r>
            <a:r>
              <a:rPr lang="en-US" dirty="0" smtClean="0">
                <a:solidFill>
                  <a:schemeClr val="accent2"/>
                </a:solidFill>
                <a:latin typeface="Times New Roman" pitchFamily="18" charset="0"/>
                <a:cs typeface="Times New Roman" pitchFamily="18" charset="0"/>
              </a:rPr>
              <a:t>(My friends did not help me, </a:t>
            </a:r>
            <a:r>
              <a:rPr lang="en-US" dirty="0" smtClean="0">
                <a:solidFill>
                  <a:srgbClr val="00B0F0"/>
                </a:solidFill>
                <a:latin typeface="Times New Roman" pitchFamily="18" charset="0"/>
                <a:cs typeface="Times New Roman" pitchFamily="18" charset="0"/>
              </a:rPr>
              <a:t>nor</a:t>
            </a:r>
            <a:r>
              <a:rPr lang="en-US" dirty="0" smtClean="0">
                <a:solidFill>
                  <a:schemeClr val="accent2"/>
                </a:solidFill>
                <a:latin typeface="Times New Roman" pitchFamily="18" charset="0"/>
                <a:cs typeface="Times New Roman" pitchFamily="18" charset="0"/>
              </a:rPr>
              <a:t> did my friends)</a:t>
            </a:r>
          </a:p>
          <a:p>
            <a:pPr marL="457200" indent="-457200" algn="l">
              <a:buFontTx/>
              <a:buChar char="-"/>
            </a:pPr>
            <a:r>
              <a:rPr lang="en-US" dirty="0" smtClean="0">
                <a:solidFill>
                  <a:schemeClr val="tx1"/>
                </a:solidFill>
                <a:latin typeface="Times New Roman" pitchFamily="18" charset="0"/>
                <a:cs typeface="Times New Roman" pitchFamily="18" charset="0"/>
              </a:rPr>
              <a:t>But: </a:t>
            </a:r>
            <a:r>
              <a:rPr lang="en-US" dirty="0" smtClean="0">
                <a:solidFill>
                  <a:srgbClr val="00B0F0"/>
                </a:solidFill>
                <a:latin typeface="Times New Roman" pitchFamily="18" charset="0"/>
                <a:cs typeface="Times New Roman" pitchFamily="18" charset="0"/>
              </a:rPr>
              <a:t>however                  </a:t>
            </a:r>
            <a:r>
              <a:rPr lang="en-US" dirty="0" smtClean="0">
                <a:solidFill>
                  <a:schemeClr val="accent2"/>
                </a:solidFill>
                <a:latin typeface="Times New Roman" pitchFamily="18" charset="0"/>
                <a:cs typeface="Times New Roman" pitchFamily="18" charset="0"/>
              </a:rPr>
              <a:t>(Students attend classes, </a:t>
            </a:r>
            <a:r>
              <a:rPr lang="en-US" dirty="0" smtClean="0">
                <a:solidFill>
                  <a:srgbClr val="00B0F0"/>
                </a:solidFill>
                <a:latin typeface="Times New Roman" pitchFamily="18" charset="0"/>
                <a:cs typeface="Times New Roman" pitchFamily="18" charset="0"/>
              </a:rPr>
              <a:t>but</a:t>
            </a:r>
            <a:r>
              <a:rPr lang="en-US" dirty="0" smtClean="0">
                <a:solidFill>
                  <a:schemeClr val="accent2"/>
                </a:solidFill>
                <a:latin typeface="Times New Roman" pitchFamily="18" charset="0"/>
                <a:cs typeface="Times New Roman" pitchFamily="18" charset="0"/>
              </a:rPr>
              <a:t> they do not revise)</a:t>
            </a:r>
          </a:p>
          <a:p>
            <a:pPr marL="457200" indent="-457200" algn="l">
              <a:buFontTx/>
              <a:buChar char="-"/>
            </a:pPr>
            <a:r>
              <a:rPr lang="en-US" dirty="0" smtClean="0">
                <a:solidFill>
                  <a:schemeClr val="tx1"/>
                </a:solidFill>
                <a:latin typeface="Times New Roman" pitchFamily="18" charset="0"/>
                <a:cs typeface="Times New Roman" pitchFamily="18" charset="0"/>
              </a:rPr>
              <a:t>Or: </a:t>
            </a:r>
            <a:r>
              <a:rPr lang="en-US" dirty="0" smtClean="0">
                <a:solidFill>
                  <a:srgbClr val="00B0F0"/>
                </a:solidFill>
                <a:latin typeface="Times New Roman" pitchFamily="18" charset="0"/>
                <a:cs typeface="Times New Roman" pitchFamily="18" charset="0"/>
              </a:rPr>
              <a:t>Either               </a:t>
            </a:r>
            <a:r>
              <a:rPr lang="en-US" dirty="0" smtClean="0">
                <a:solidFill>
                  <a:schemeClr val="accent2"/>
                </a:solidFill>
                <a:latin typeface="Times New Roman" pitchFamily="18" charset="0"/>
                <a:cs typeface="Times New Roman" pitchFamily="18" charset="0"/>
              </a:rPr>
              <a:t>         (We could go to the zoo, </a:t>
            </a:r>
            <a:r>
              <a:rPr lang="en-US" dirty="0" smtClean="0">
                <a:solidFill>
                  <a:srgbClr val="00B0F0"/>
                </a:solidFill>
                <a:latin typeface="Times New Roman" pitchFamily="18" charset="0"/>
                <a:cs typeface="Times New Roman" pitchFamily="18" charset="0"/>
              </a:rPr>
              <a:t>or</a:t>
            </a:r>
            <a:r>
              <a:rPr lang="en-US" dirty="0" smtClean="0">
                <a:solidFill>
                  <a:schemeClr val="accent2"/>
                </a:solidFill>
                <a:latin typeface="Times New Roman" pitchFamily="18" charset="0"/>
                <a:cs typeface="Times New Roman" pitchFamily="18" charset="0"/>
              </a:rPr>
              <a:t> we could go fishing)</a:t>
            </a:r>
          </a:p>
          <a:p>
            <a:pPr marL="457200" indent="-457200" algn="l">
              <a:buFontTx/>
              <a:buChar char="-"/>
            </a:pPr>
            <a:r>
              <a:rPr lang="en-US" dirty="0" smtClean="0">
                <a:solidFill>
                  <a:schemeClr val="tx1"/>
                </a:solidFill>
                <a:latin typeface="Times New Roman" pitchFamily="18" charset="0"/>
                <a:cs typeface="Times New Roman" pitchFamily="18" charset="0"/>
              </a:rPr>
              <a:t>Yet: </a:t>
            </a:r>
            <a:r>
              <a:rPr lang="en-US" dirty="0" smtClean="0">
                <a:solidFill>
                  <a:srgbClr val="00B0F0"/>
                </a:solidFill>
                <a:latin typeface="Times New Roman" pitchFamily="18" charset="0"/>
                <a:cs typeface="Times New Roman" pitchFamily="18" charset="0"/>
              </a:rPr>
              <a:t>in spite of that          </a:t>
            </a:r>
            <a:r>
              <a:rPr lang="en-US" dirty="0" smtClean="0">
                <a:solidFill>
                  <a:schemeClr val="accent2"/>
                </a:solidFill>
                <a:latin typeface="Times New Roman" pitchFamily="18" charset="0"/>
                <a:cs typeface="Times New Roman" pitchFamily="18" charset="0"/>
              </a:rPr>
              <a:t>(I work hard, </a:t>
            </a:r>
            <a:r>
              <a:rPr lang="en-US" dirty="0" smtClean="0">
                <a:solidFill>
                  <a:srgbClr val="00B0F0"/>
                </a:solidFill>
                <a:latin typeface="Times New Roman" pitchFamily="18" charset="0"/>
                <a:cs typeface="Times New Roman" pitchFamily="18" charset="0"/>
              </a:rPr>
              <a:t>yet</a:t>
            </a:r>
            <a:r>
              <a:rPr lang="en-US" dirty="0" smtClean="0">
                <a:solidFill>
                  <a:schemeClr val="accent2"/>
                </a:solidFill>
                <a:latin typeface="Times New Roman" pitchFamily="18" charset="0"/>
                <a:cs typeface="Times New Roman" pitchFamily="18" charset="0"/>
              </a:rPr>
              <a:t> I do not get good grades)</a:t>
            </a:r>
          </a:p>
          <a:p>
            <a:pPr marL="457200" indent="-457200" algn="l">
              <a:buFontTx/>
              <a:buChar char="-"/>
            </a:pPr>
            <a:r>
              <a:rPr lang="en-US" dirty="0" smtClean="0">
                <a:solidFill>
                  <a:schemeClr val="tx1"/>
                </a:solidFill>
                <a:latin typeface="Times New Roman" pitchFamily="18" charset="0"/>
                <a:cs typeface="Times New Roman" pitchFamily="18" charset="0"/>
              </a:rPr>
              <a:t>So: </a:t>
            </a:r>
            <a:r>
              <a:rPr lang="en-US" dirty="0" smtClean="0">
                <a:solidFill>
                  <a:srgbClr val="00B0F0"/>
                </a:solidFill>
                <a:latin typeface="Times New Roman" pitchFamily="18" charset="0"/>
                <a:cs typeface="Times New Roman" pitchFamily="18" charset="0"/>
              </a:rPr>
              <a:t>therefore                    </a:t>
            </a:r>
            <a:r>
              <a:rPr lang="en-US" dirty="0" smtClean="0">
                <a:solidFill>
                  <a:srgbClr val="C00000"/>
                </a:solidFill>
                <a:latin typeface="Times New Roman" pitchFamily="18" charset="0"/>
                <a:cs typeface="Times New Roman" pitchFamily="18" charset="0"/>
              </a:rPr>
              <a:t>(I wake up early, </a:t>
            </a:r>
            <a:r>
              <a:rPr lang="en-US" dirty="0" smtClean="0">
                <a:solidFill>
                  <a:srgbClr val="00B0F0"/>
                </a:solidFill>
                <a:latin typeface="Times New Roman" pitchFamily="18" charset="0"/>
                <a:cs typeface="Times New Roman" pitchFamily="18" charset="0"/>
              </a:rPr>
              <a:t>so</a:t>
            </a:r>
            <a:r>
              <a:rPr lang="en-US" dirty="0" smtClean="0">
                <a:solidFill>
                  <a:srgbClr val="C00000"/>
                </a:solidFill>
                <a:latin typeface="Times New Roman" pitchFamily="18" charset="0"/>
                <a:cs typeface="Times New Roman" pitchFamily="18" charset="0"/>
              </a:rPr>
              <a:t> I never miss the bus)</a:t>
            </a:r>
            <a:endParaRPr lang="fr-FR" dirty="0">
              <a:solidFill>
                <a:srgbClr val="C00000"/>
              </a:solidFill>
              <a:latin typeface="Times New Roman" pitchFamily="18" charset="0"/>
              <a:cs typeface="Times New Roman" pitchFamily="18" charset="0"/>
            </a:endParaRPr>
          </a:p>
        </p:txBody>
      </p:sp>
      <p:sp>
        <p:nvSpPr>
          <p:cNvPr id="5" name="Rectangle 1"/>
          <p:cNvSpPr>
            <a:spLocks noChangeArrowheads="1"/>
          </p:cNvSpPr>
          <p:nvPr/>
        </p:nvSpPr>
        <p:spPr bwMode="auto">
          <a:xfrm>
            <a:off x="3619500" y="3649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9286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404665"/>
            <a:ext cx="8062664" cy="1008111"/>
          </a:xfrm>
        </p:spPr>
        <p:txBody>
          <a:bodyPr>
            <a:normAutofit fontScale="90000"/>
          </a:bodyPr>
          <a:lstStyle/>
          <a:p>
            <a:pPr algn="l"/>
            <a:r>
              <a:rPr lang="en-US" sz="3200" dirty="0" smtClean="0">
                <a:solidFill>
                  <a:srgbClr val="FF0000"/>
                </a:solidFill>
                <a:latin typeface="Times New Roman" pitchFamily="18" charset="0"/>
                <a:cs typeface="Times New Roman" pitchFamily="18" charset="0"/>
              </a:rPr>
              <a:t>Exercise 1: </a:t>
            </a:r>
            <a:r>
              <a:rPr lang="en-US" sz="3200" dirty="0" smtClean="0">
                <a:latin typeface="Times New Roman" pitchFamily="18" charset="0"/>
                <a:cs typeface="Times New Roman" pitchFamily="18" charset="0"/>
              </a:rPr>
              <a:t>Join the following simple sentences, using an appropriate coordinating conjunction.  </a:t>
            </a:r>
            <a:endParaRPr lang="fr-FR" sz="3200" dirty="0">
              <a:latin typeface="Times New Roman" pitchFamily="18" charset="0"/>
              <a:cs typeface="Times New Roman" pitchFamily="18" charset="0"/>
            </a:endParaRPr>
          </a:p>
        </p:txBody>
      </p:sp>
      <p:sp>
        <p:nvSpPr>
          <p:cNvPr id="3" name="Sous-titre 2"/>
          <p:cNvSpPr>
            <a:spLocks noGrp="1"/>
          </p:cNvSpPr>
          <p:nvPr>
            <p:ph type="subTitle" idx="1"/>
          </p:nvPr>
        </p:nvSpPr>
        <p:spPr>
          <a:xfrm>
            <a:off x="539552" y="1484784"/>
            <a:ext cx="8604448" cy="3960440"/>
          </a:xfrm>
        </p:spPr>
        <p:txBody>
          <a:bodyPr>
            <a:noAutofit/>
          </a:bodyPr>
          <a:lstStyle/>
          <a:p>
            <a:pPr marL="457200" indent="-457200" algn="l">
              <a:buFontTx/>
              <a:buChar char="-"/>
            </a:pPr>
            <a:r>
              <a:rPr lang="en-US" sz="2000" dirty="0" smtClean="0">
                <a:solidFill>
                  <a:schemeClr val="tx1"/>
                </a:solidFill>
                <a:latin typeface="Times New Roman" pitchFamily="18" charset="0"/>
                <a:cs typeface="Times New Roman" pitchFamily="18" charset="0"/>
              </a:rPr>
              <a:t>Ali does not stay up late. Ali does not drink coffee at night.</a:t>
            </a:r>
          </a:p>
          <a:p>
            <a:pPr algn="l"/>
            <a:endParaRPr lang="en-US" sz="2000" dirty="0" smtClean="0">
              <a:solidFill>
                <a:schemeClr val="tx1"/>
              </a:solidFill>
              <a:latin typeface="Times New Roman" pitchFamily="18" charset="0"/>
              <a:cs typeface="Times New Roman" pitchFamily="18" charset="0"/>
            </a:endParaRPr>
          </a:p>
          <a:p>
            <a:pPr marL="457200" indent="-457200" algn="l">
              <a:buFontTx/>
              <a:buChar char="-"/>
            </a:pPr>
            <a:r>
              <a:rPr lang="en-US" sz="2000" dirty="0" smtClean="0">
                <a:solidFill>
                  <a:schemeClr val="tx1"/>
                </a:solidFill>
                <a:latin typeface="Times New Roman" pitchFamily="18" charset="0"/>
                <a:cs typeface="Times New Roman" pitchFamily="18" charset="0"/>
              </a:rPr>
              <a:t>Books are interesting to read. Most People prefer to play video games.</a:t>
            </a:r>
          </a:p>
          <a:p>
            <a:pPr algn="l"/>
            <a:endParaRPr lang="en-US" sz="2000" dirty="0" smtClean="0">
              <a:solidFill>
                <a:schemeClr val="tx1"/>
              </a:solidFill>
              <a:latin typeface="Times New Roman" pitchFamily="18" charset="0"/>
              <a:cs typeface="Times New Roman" pitchFamily="18" charset="0"/>
            </a:endParaRPr>
          </a:p>
          <a:p>
            <a:pPr marL="457200" indent="-457200" algn="l">
              <a:buFontTx/>
              <a:buChar char="-"/>
            </a:pPr>
            <a:r>
              <a:rPr lang="en-US" sz="2000" dirty="0" smtClean="0">
                <a:solidFill>
                  <a:schemeClr val="tx1"/>
                </a:solidFill>
                <a:latin typeface="Times New Roman" pitchFamily="18" charset="0"/>
                <a:cs typeface="Times New Roman" pitchFamily="18" charset="0"/>
              </a:rPr>
              <a:t>The thief broke into my house. The thief stole everything except books.</a:t>
            </a:r>
          </a:p>
          <a:p>
            <a:pPr algn="l"/>
            <a:endParaRPr lang="en-US" sz="2000" dirty="0" smtClean="0">
              <a:solidFill>
                <a:schemeClr val="tx1"/>
              </a:solidFill>
              <a:latin typeface="Times New Roman" pitchFamily="18" charset="0"/>
              <a:cs typeface="Times New Roman" pitchFamily="18" charset="0"/>
            </a:endParaRPr>
          </a:p>
          <a:p>
            <a:pPr marL="457200" indent="-457200" algn="l">
              <a:buFontTx/>
              <a:buChar char="-"/>
            </a:pPr>
            <a:r>
              <a:rPr lang="en-US" sz="2000" dirty="0" smtClean="0">
                <a:solidFill>
                  <a:schemeClr val="tx1"/>
                </a:solidFill>
                <a:latin typeface="Times New Roman" pitchFamily="18" charset="0"/>
                <a:cs typeface="Times New Roman" pitchFamily="18" charset="0"/>
              </a:rPr>
              <a:t>Some people love the environment. They pollute it with their waste.</a:t>
            </a:r>
          </a:p>
          <a:p>
            <a:pPr algn="l"/>
            <a:endParaRPr lang="en-US" sz="2000" dirty="0" smtClean="0">
              <a:solidFill>
                <a:schemeClr val="tx1"/>
              </a:solidFill>
              <a:latin typeface="Times New Roman" pitchFamily="18" charset="0"/>
              <a:cs typeface="Times New Roman" pitchFamily="18" charset="0"/>
            </a:endParaRPr>
          </a:p>
          <a:p>
            <a:pPr marL="457200" indent="-457200" algn="l">
              <a:buFontTx/>
              <a:buChar char="-"/>
            </a:pPr>
            <a:r>
              <a:rPr lang="en-US" sz="2000" dirty="0" smtClean="0">
                <a:solidFill>
                  <a:schemeClr val="tx1"/>
                </a:solidFill>
                <a:latin typeface="Times New Roman" pitchFamily="18" charset="0"/>
                <a:cs typeface="Times New Roman" pitchFamily="18" charset="0"/>
              </a:rPr>
              <a:t>Students can type their essays. Students can write their essay on paper.</a:t>
            </a:r>
          </a:p>
          <a:p>
            <a:pPr algn="l"/>
            <a:endParaRPr lang="en-US" sz="2000" dirty="0" smtClean="0">
              <a:solidFill>
                <a:schemeClr val="tx1"/>
              </a:solidFill>
              <a:latin typeface="Times New Roman" pitchFamily="18" charset="0"/>
              <a:cs typeface="Times New Roman" pitchFamily="18" charset="0"/>
            </a:endParaRPr>
          </a:p>
          <a:p>
            <a:pPr marL="457200" indent="-457200" algn="l">
              <a:buFontTx/>
              <a:buChar char="-"/>
            </a:pPr>
            <a:r>
              <a:rPr lang="en-US" sz="2000" dirty="0" smtClean="0">
                <a:solidFill>
                  <a:schemeClr val="tx1"/>
                </a:solidFill>
                <a:latin typeface="Times New Roman" pitchFamily="18" charset="0"/>
                <a:cs typeface="Times New Roman" pitchFamily="18" charset="0"/>
              </a:rPr>
              <a:t>I study hard. I always get the best grade.</a:t>
            </a:r>
          </a:p>
          <a:p>
            <a:pPr algn="l"/>
            <a:endParaRPr lang="en-US" sz="2000" dirty="0" smtClean="0">
              <a:solidFill>
                <a:schemeClr val="tx1"/>
              </a:solidFill>
              <a:latin typeface="Times New Roman" pitchFamily="18" charset="0"/>
              <a:cs typeface="Times New Roman" pitchFamily="18" charset="0"/>
            </a:endParaRPr>
          </a:p>
          <a:p>
            <a:pPr marL="457200" indent="-457200" algn="l">
              <a:buFontTx/>
              <a:buChar char="-"/>
            </a:pPr>
            <a:r>
              <a:rPr lang="en-US" sz="2000" dirty="0" smtClean="0">
                <a:solidFill>
                  <a:schemeClr val="tx1"/>
                </a:solidFill>
                <a:latin typeface="Times New Roman" pitchFamily="18" charset="0"/>
                <a:cs typeface="Times New Roman" pitchFamily="18" charset="0"/>
              </a:rPr>
              <a:t>Parents should not leave kids alone. Kids can hurt themselves.</a:t>
            </a:r>
            <a:endParaRPr lang="fr-FR"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533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a:bodyPr>
          <a:lstStyle/>
          <a:p>
            <a:pPr algn="l"/>
            <a:r>
              <a:rPr lang="en-US" sz="2800" dirty="0" smtClean="0">
                <a:solidFill>
                  <a:srgbClr val="00B0F0"/>
                </a:solidFill>
                <a:latin typeface="Times New Roman" pitchFamily="18" charset="0"/>
                <a:cs typeface="Times New Roman" pitchFamily="18" charset="0"/>
              </a:rPr>
              <a:t>I.3. Complex structure/ sentence</a:t>
            </a:r>
            <a:endParaRPr lang="fr-FR" sz="2800" dirty="0">
              <a:solidFill>
                <a:srgbClr val="00B0F0"/>
              </a:solidFill>
              <a:latin typeface="Times New Roman" pitchFamily="18" charset="0"/>
              <a:cs typeface="Times New Roman" pitchFamily="18" charset="0"/>
            </a:endParaRPr>
          </a:p>
        </p:txBody>
      </p:sp>
      <p:sp>
        <p:nvSpPr>
          <p:cNvPr id="5" name="Espace réservé du contenu 2"/>
          <p:cNvSpPr>
            <a:spLocks noGrp="1"/>
          </p:cNvSpPr>
          <p:nvPr>
            <p:ph idx="1"/>
          </p:nvPr>
        </p:nvSpPr>
        <p:spPr/>
        <p:txBody>
          <a:bodyPr>
            <a:normAutofit lnSpcReduction="10000"/>
          </a:bodyPr>
          <a:lstStyle/>
          <a:p>
            <a:pPr>
              <a:buFontTx/>
              <a:buChar char="-"/>
            </a:pPr>
            <a:r>
              <a:rPr lang="en-US" sz="2400" dirty="0" smtClean="0">
                <a:latin typeface="Times New Roman" pitchFamily="18" charset="0"/>
                <a:cs typeface="Times New Roman" pitchFamily="18" charset="0"/>
              </a:rPr>
              <a:t>It contains two clauses: dependent clause and  independent clause</a:t>
            </a:r>
          </a:p>
          <a:p>
            <a:pPr>
              <a:buFontTx/>
              <a:buChar char="-"/>
            </a:pPr>
            <a:r>
              <a:rPr lang="en-US" sz="2400" dirty="0" smtClean="0">
                <a:solidFill>
                  <a:srgbClr val="FF0000"/>
                </a:solidFill>
                <a:latin typeface="Times New Roman" pitchFamily="18" charset="0"/>
                <a:cs typeface="Times New Roman" pitchFamily="18" charset="0"/>
              </a:rPr>
              <a:t>Independent clause </a:t>
            </a:r>
            <a:r>
              <a:rPr lang="en-US" sz="2400" dirty="0" smtClean="0">
                <a:latin typeface="Times New Roman" pitchFamily="18" charset="0"/>
                <a:cs typeface="Times New Roman" pitchFamily="18" charset="0"/>
              </a:rPr>
              <a:t>includes a subject and a verb, and it always starts with a subject. </a:t>
            </a:r>
            <a:r>
              <a:rPr lang="en-US" sz="2400" dirty="0" smtClean="0">
                <a:solidFill>
                  <a:srgbClr val="FF0000"/>
                </a:solidFill>
                <a:latin typeface="Times New Roman" pitchFamily="18" charset="0"/>
                <a:cs typeface="Times New Roman" pitchFamily="18" charset="0"/>
              </a:rPr>
              <a:t>Example: Ali speaks English.</a:t>
            </a:r>
          </a:p>
          <a:p>
            <a:pPr>
              <a:buFontTx/>
              <a:buChar char="-"/>
            </a:pPr>
            <a:r>
              <a:rPr lang="en-US" sz="2400" dirty="0">
                <a:solidFill>
                  <a:srgbClr val="0070C0"/>
                </a:solidFill>
                <a:latin typeface="Times New Roman" pitchFamily="18" charset="0"/>
                <a:cs typeface="Times New Roman" pitchFamily="18" charset="0"/>
              </a:rPr>
              <a:t>D</a:t>
            </a:r>
            <a:r>
              <a:rPr lang="en-US" sz="2400" dirty="0" smtClean="0">
                <a:solidFill>
                  <a:srgbClr val="0070C0"/>
                </a:solidFill>
                <a:latin typeface="Times New Roman" pitchFamily="18" charset="0"/>
                <a:cs typeface="Times New Roman" pitchFamily="18" charset="0"/>
              </a:rPr>
              <a:t>ependent clause </a:t>
            </a:r>
            <a:r>
              <a:rPr lang="en-US" sz="2400" dirty="0" smtClean="0">
                <a:latin typeface="Times New Roman" pitchFamily="18" charset="0"/>
                <a:cs typeface="Times New Roman" pitchFamily="18" charset="0"/>
              </a:rPr>
              <a:t>is a fragment</a:t>
            </a:r>
            <a:r>
              <a:rPr lang="ar-MA"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It does not express an idea/ a </a:t>
            </a:r>
            <a:r>
              <a:rPr lang="en-US" sz="2400" dirty="0" smtClean="0">
                <a:latin typeface="Times New Roman" pitchFamily="18" charset="0"/>
                <a:cs typeface="Times New Roman" pitchFamily="18" charset="0"/>
              </a:rPr>
              <a:t>thought. </a:t>
            </a:r>
            <a:r>
              <a:rPr lang="en-US" sz="2400" dirty="0">
                <a:latin typeface="Times New Roman" pitchFamily="18" charset="0"/>
                <a:cs typeface="Times New Roman" pitchFamily="18" charset="0"/>
              </a:rPr>
              <a:t>I</a:t>
            </a:r>
            <a:r>
              <a:rPr lang="en-US" sz="2400" dirty="0" smtClean="0">
                <a:latin typeface="Times New Roman" pitchFamily="18" charset="0"/>
                <a:cs typeface="Times New Roman" pitchFamily="18" charset="0"/>
              </a:rPr>
              <a:t>t does not start with a subject, but it starts with a subordinating conjunction. </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u="sng" dirty="0" smtClean="0">
                <a:solidFill>
                  <a:srgbClr val="00B050"/>
                </a:solidFill>
                <a:latin typeface="Times New Roman" pitchFamily="18" charset="0"/>
                <a:cs typeface="Times New Roman" pitchFamily="18" charset="0"/>
              </a:rPr>
              <a:t>Examples: </a:t>
            </a:r>
          </a:p>
          <a:p>
            <a:pPr marL="0" indent="0">
              <a:buNone/>
            </a:pPr>
            <a:r>
              <a:rPr lang="en-US" sz="2400" dirty="0" smtClean="0">
                <a:latin typeface="Times New Roman" pitchFamily="18" charset="0"/>
                <a:cs typeface="Times New Roman" pitchFamily="18" charset="0"/>
              </a:rPr>
              <a:t>                    Before I went to school</a:t>
            </a:r>
          </a:p>
          <a:p>
            <a:pPr marL="0" indent="0">
              <a:buNone/>
            </a:pPr>
            <a:r>
              <a:rPr lang="en-US" sz="2400" dirty="0" smtClean="0">
                <a:latin typeface="Times New Roman" pitchFamily="18" charset="0"/>
                <a:cs typeface="Times New Roman" pitchFamily="18" charset="0"/>
              </a:rPr>
              <a:t>                    Because I was tired</a:t>
            </a:r>
          </a:p>
          <a:p>
            <a:pPr marL="0" indent="0">
              <a:buNone/>
            </a:pPr>
            <a:r>
              <a:rPr lang="en-US" sz="2400" dirty="0" smtClean="0">
                <a:latin typeface="Times New Roman" pitchFamily="18" charset="0"/>
                <a:cs typeface="Times New Roman" pitchFamily="18" charset="0"/>
              </a:rPr>
              <a:t>                    In spite of working hard</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277707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922114"/>
          </a:xfrm>
        </p:spPr>
        <p:txBody>
          <a:bodyPr>
            <a:normAutofit/>
          </a:bodyPr>
          <a:lstStyle/>
          <a:p>
            <a:r>
              <a:rPr lang="en-US" sz="2800" dirty="0" smtClean="0">
                <a:solidFill>
                  <a:srgbClr val="00B050"/>
                </a:solidFill>
              </a:rPr>
              <a:t>A list of the most important subordinating conjunctions </a:t>
            </a:r>
            <a:endParaRPr lang="fr-FR" sz="2800" dirty="0">
              <a:solidFill>
                <a:srgbClr val="00B050"/>
              </a:solidFill>
            </a:endParaRPr>
          </a:p>
        </p:txBody>
      </p:sp>
      <p:sp>
        <p:nvSpPr>
          <p:cNvPr id="5" name="Espace réservé du contenu 4"/>
          <p:cNvSpPr>
            <a:spLocks noGrp="1"/>
          </p:cNvSpPr>
          <p:nvPr>
            <p:ph idx="1"/>
          </p:nvPr>
        </p:nvSpPr>
        <p:spPr>
          <a:xfrm>
            <a:off x="354863" y="1097360"/>
            <a:ext cx="8795320" cy="5760640"/>
          </a:xfrm>
        </p:spPr>
        <p:txBody>
          <a:bodyPr>
            <a:normAutofit fontScale="47500" lnSpcReduction="20000"/>
          </a:bodyPr>
          <a:lstStyle/>
          <a:p>
            <a:pPr fontAlgn="t"/>
            <a:endParaRPr lang="en-US" dirty="0"/>
          </a:p>
          <a:p>
            <a:pPr marL="0" indent="0" fontAlgn="t">
              <a:buNone/>
            </a:pPr>
            <a:r>
              <a:rPr lang="en-US" sz="4200" b="1" dirty="0">
                <a:solidFill>
                  <a:srgbClr val="7030A0"/>
                </a:solidFill>
              </a:rPr>
              <a:t>Subordinating Conjunctions </a:t>
            </a:r>
            <a:r>
              <a:rPr lang="en-US" sz="4200" b="1" dirty="0" smtClean="0">
                <a:solidFill>
                  <a:srgbClr val="7030A0"/>
                </a:solidFill>
              </a:rPr>
              <a:t>     </a:t>
            </a:r>
            <a:r>
              <a:rPr lang="en-US" sz="4200" b="1" dirty="0" smtClean="0">
                <a:solidFill>
                  <a:srgbClr val="FF0000"/>
                </a:solidFill>
              </a:rPr>
              <a:t>Function                                          </a:t>
            </a:r>
            <a:r>
              <a:rPr lang="en-US" sz="4200" b="1" dirty="0" smtClean="0">
                <a:solidFill>
                  <a:srgbClr val="00B050"/>
                </a:solidFill>
              </a:rPr>
              <a:t>   Examples</a:t>
            </a:r>
            <a:endParaRPr lang="en-US" sz="4200" dirty="0">
              <a:solidFill>
                <a:srgbClr val="00B050"/>
              </a:solidFill>
            </a:endParaRPr>
          </a:p>
          <a:p>
            <a:pPr marL="0" indent="0" fontAlgn="t">
              <a:buNone/>
            </a:pPr>
            <a:endParaRPr lang="en-US" dirty="0"/>
          </a:p>
          <a:p>
            <a:pPr fontAlgn="t"/>
            <a:r>
              <a:rPr lang="en-US" b="1" dirty="0">
                <a:solidFill>
                  <a:srgbClr val="7030A0"/>
                </a:solidFill>
              </a:rPr>
              <a:t>Along </a:t>
            </a:r>
            <a:r>
              <a:rPr lang="en-US" b="1" dirty="0" smtClean="0">
                <a:solidFill>
                  <a:srgbClr val="7030A0"/>
                </a:solidFill>
              </a:rPr>
              <a:t>with                                                 </a:t>
            </a:r>
            <a:r>
              <a:rPr lang="en-US" b="1" dirty="0" smtClean="0">
                <a:solidFill>
                  <a:srgbClr val="FF0000"/>
                </a:solidFill>
              </a:rPr>
              <a:t>addiction </a:t>
            </a:r>
            <a:r>
              <a:rPr lang="en-US" b="1" dirty="0" smtClean="0"/>
              <a:t>                  </a:t>
            </a:r>
            <a:r>
              <a:rPr lang="en-US" b="1" dirty="0" smtClean="0">
                <a:solidFill>
                  <a:srgbClr val="00B050"/>
                </a:solidFill>
              </a:rPr>
              <a:t>Along with writing poetry, </a:t>
            </a:r>
            <a:r>
              <a:rPr lang="en-US" b="1" dirty="0" err="1" smtClean="0">
                <a:solidFill>
                  <a:srgbClr val="00B050"/>
                </a:solidFill>
              </a:rPr>
              <a:t>Isam</a:t>
            </a:r>
            <a:r>
              <a:rPr lang="en-US" b="1" dirty="0" smtClean="0">
                <a:solidFill>
                  <a:srgbClr val="00B050"/>
                </a:solidFill>
              </a:rPr>
              <a:t>  read novels</a:t>
            </a:r>
            <a:endParaRPr lang="en-US" dirty="0">
              <a:solidFill>
                <a:srgbClr val="00B050"/>
              </a:solidFill>
            </a:endParaRPr>
          </a:p>
          <a:p>
            <a:pPr marL="0" indent="0" fontAlgn="t">
              <a:buNone/>
            </a:pPr>
            <a:r>
              <a:rPr lang="en-US" b="1" dirty="0" smtClean="0">
                <a:solidFill>
                  <a:srgbClr val="7030A0"/>
                </a:solidFill>
              </a:rPr>
              <a:t>        In </a:t>
            </a:r>
            <a:r>
              <a:rPr lang="en-US" b="1" dirty="0">
                <a:solidFill>
                  <a:srgbClr val="7030A0"/>
                </a:solidFill>
              </a:rPr>
              <a:t>addition </a:t>
            </a:r>
            <a:r>
              <a:rPr lang="en-US" b="1" dirty="0" smtClean="0">
                <a:solidFill>
                  <a:srgbClr val="7030A0"/>
                </a:solidFill>
              </a:rPr>
              <a:t>to</a:t>
            </a:r>
            <a:endParaRPr lang="en-US" dirty="0">
              <a:solidFill>
                <a:srgbClr val="7030A0"/>
              </a:solidFill>
            </a:endParaRPr>
          </a:p>
          <a:p>
            <a:pPr fontAlgn="t"/>
            <a:endParaRPr lang="en-US" dirty="0"/>
          </a:p>
          <a:p>
            <a:pPr fontAlgn="t"/>
            <a:endParaRPr lang="en-US" dirty="0"/>
          </a:p>
          <a:p>
            <a:pPr fontAlgn="t"/>
            <a:endParaRPr lang="en-US" dirty="0"/>
          </a:p>
          <a:p>
            <a:pPr fontAlgn="t"/>
            <a:r>
              <a:rPr lang="en-US" b="1" dirty="0" smtClean="0">
                <a:solidFill>
                  <a:srgbClr val="7030A0"/>
                </a:solidFill>
              </a:rPr>
              <a:t>Although- though-                                   </a:t>
            </a:r>
            <a:r>
              <a:rPr lang="en-US" b="1" dirty="0" smtClean="0">
                <a:solidFill>
                  <a:srgbClr val="FF0000"/>
                </a:solidFill>
              </a:rPr>
              <a:t>concession</a:t>
            </a:r>
            <a:r>
              <a:rPr lang="en-US" b="1" dirty="0" smtClean="0">
                <a:solidFill>
                  <a:srgbClr val="7030A0"/>
                </a:solidFill>
              </a:rPr>
              <a:t>                </a:t>
            </a:r>
            <a:r>
              <a:rPr lang="en-US" b="1" dirty="0" smtClean="0">
                <a:solidFill>
                  <a:srgbClr val="00B050"/>
                </a:solidFill>
              </a:rPr>
              <a:t>Despite working hard, I get low grades</a:t>
            </a:r>
            <a:endParaRPr lang="en-US" dirty="0">
              <a:solidFill>
                <a:srgbClr val="00B050"/>
              </a:solidFill>
            </a:endParaRPr>
          </a:p>
          <a:p>
            <a:pPr marL="0" indent="0" fontAlgn="t">
              <a:buNone/>
            </a:pPr>
            <a:r>
              <a:rPr lang="en-US" b="1" dirty="0" smtClean="0">
                <a:solidFill>
                  <a:srgbClr val="7030A0"/>
                </a:solidFill>
              </a:rPr>
              <a:t>        Despite- </a:t>
            </a:r>
            <a:r>
              <a:rPr lang="en-US" b="1" dirty="0">
                <a:solidFill>
                  <a:srgbClr val="7030A0"/>
                </a:solidFill>
              </a:rPr>
              <a:t>in spite of </a:t>
            </a:r>
            <a:endParaRPr lang="en-US" dirty="0">
              <a:solidFill>
                <a:srgbClr val="7030A0"/>
              </a:solidFill>
            </a:endParaRPr>
          </a:p>
          <a:p>
            <a:pPr fontAlgn="t"/>
            <a:endParaRPr lang="en-US" b="1" dirty="0" smtClean="0"/>
          </a:p>
          <a:p>
            <a:pPr fontAlgn="t"/>
            <a:r>
              <a:rPr lang="en-US" b="1" dirty="0" smtClean="0">
                <a:solidFill>
                  <a:srgbClr val="7030A0"/>
                </a:solidFill>
              </a:rPr>
              <a:t>Because- </a:t>
            </a:r>
            <a:r>
              <a:rPr lang="en-US" b="1" dirty="0">
                <a:solidFill>
                  <a:srgbClr val="7030A0"/>
                </a:solidFill>
              </a:rPr>
              <a:t>since- </a:t>
            </a:r>
            <a:r>
              <a:rPr lang="en-US" b="1" dirty="0" smtClean="0">
                <a:solidFill>
                  <a:srgbClr val="7030A0"/>
                </a:solidFill>
              </a:rPr>
              <a:t>as                                    </a:t>
            </a:r>
            <a:r>
              <a:rPr lang="en-US" b="1" dirty="0" smtClean="0">
                <a:solidFill>
                  <a:srgbClr val="FF0000"/>
                </a:solidFill>
              </a:rPr>
              <a:t>cause</a:t>
            </a:r>
            <a:r>
              <a:rPr lang="en-US" dirty="0">
                <a:solidFill>
                  <a:srgbClr val="FF0000"/>
                </a:solidFill>
              </a:rPr>
              <a:t> </a:t>
            </a:r>
            <a:r>
              <a:rPr lang="en-US" dirty="0" smtClean="0">
                <a:solidFill>
                  <a:prstClr val="black"/>
                </a:solidFill>
              </a:rPr>
              <a:t>                         </a:t>
            </a:r>
            <a:r>
              <a:rPr lang="en-US" dirty="0" smtClean="0">
                <a:solidFill>
                  <a:srgbClr val="00B050"/>
                </a:solidFill>
              </a:rPr>
              <a:t>owing </a:t>
            </a:r>
            <a:r>
              <a:rPr lang="en-US" dirty="0">
                <a:solidFill>
                  <a:srgbClr val="00B050"/>
                </a:solidFill>
              </a:rPr>
              <a:t>to working hard, I succeed in exams</a:t>
            </a:r>
          </a:p>
          <a:p>
            <a:pPr marL="0" indent="0" fontAlgn="t">
              <a:buNone/>
            </a:pPr>
            <a:r>
              <a:rPr lang="en-US" b="1" dirty="0" smtClean="0">
                <a:solidFill>
                  <a:srgbClr val="7030A0"/>
                </a:solidFill>
              </a:rPr>
              <a:t>        Because </a:t>
            </a:r>
            <a:r>
              <a:rPr lang="en-US" b="1" dirty="0">
                <a:solidFill>
                  <a:srgbClr val="7030A0"/>
                </a:solidFill>
              </a:rPr>
              <a:t>of- due to- thanks to </a:t>
            </a:r>
            <a:r>
              <a:rPr lang="en-US" b="1" dirty="0" smtClean="0">
                <a:solidFill>
                  <a:srgbClr val="7030A0"/>
                </a:solidFill>
              </a:rPr>
              <a:t>–</a:t>
            </a:r>
          </a:p>
          <a:p>
            <a:pPr marL="0" indent="0" fontAlgn="t">
              <a:buNone/>
            </a:pPr>
            <a:r>
              <a:rPr lang="en-US" b="1" dirty="0">
                <a:solidFill>
                  <a:srgbClr val="7030A0"/>
                </a:solidFill>
              </a:rPr>
              <a:t> </a:t>
            </a:r>
            <a:r>
              <a:rPr lang="en-US" b="1" dirty="0" smtClean="0">
                <a:solidFill>
                  <a:srgbClr val="7030A0"/>
                </a:solidFill>
              </a:rPr>
              <a:t>       </a:t>
            </a:r>
            <a:r>
              <a:rPr lang="en-US" b="1" dirty="0">
                <a:solidFill>
                  <a:srgbClr val="7030A0"/>
                </a:solidFill>
              </a:rPr>
              <a:t>owing to</a:t>
            </a:r>
            <a:endParaRPr lang="en-US" dirty="0">
              <a:solidFill>
                <a:srgbClr val="7030A0"/>
              </a:solidFill>
            </a:endParaRPr>
          </a:p>
          <a:p>
            <a:pPr fontAlgn="t"/>
            <a:endParaRPr lang="en-US" b="1" dirty="0" smtClean="0"/>
          </a:p>
          <a:p>
            <a:pPr fontAlgn="t"/>
            <a:r>
              <a:rPr lang="en-US" b="1" dirty="0" smtClean="0">
                <a:solidFill>
                  <a:srgbClr val="7030A0"/>
                </a:solidFill>
              </a:rPr>
              <a:t>Before</a:t>
            </a:r>
            <a:r>
              <a:rPr lang="en-US" b="1" dirty="0" smtClean="0"/>
              <a:t>                                                          </a:t>
            </a:r>
            <a:r>
              <a:rPr lang="en-US" b="1" dirty="0" smtClean="0">
                <a:solidFill>
                  <a:srgbClr val="FF0000"/>
                </a:solidFill>
              </a:rPr>
              <a:t>times sequence       </a:t>
            </a:r>
            <a:r>
              <a:rPr lang="en-US" dirty="0" smtClean="0">
                <a:solidFill>
                  <a:srgbClr val="00B050"/>
                </a:solidFill>
              </a:rPr>
              <a:t>After </a:t>
            </a:r>
            <a:r>
              <a:rPr lang="en-US" dirty="0">
                <a:solidFill>
                  <a:srgbClr val="00B050"/>
                </a:solidFill>
              </a:rPr>
              <a:t>I had taken my breakfast, I went to </a:t>
            </a:r>
            <a:r>
              <a:rPr lang="en-US" dirty="0" smtClean="0">
                <a:solidFill>
                  <a:srgbClr val="00B050"/>
                </a:solidFill>
              </a:rPr>
              <a:t>school</a:t>
            </a:r>
          </a:p>
          <a:p>
            <a:pPr fontAlgn="t"/>
            <a:endParaRPr lang="en-US" dirty="0" smtClean="0">
              <a:solidFill>
                <a:srgbClr val="FF0000"/>
              </a:solidFill>
            </a:endParaRPr>
          </a:p>
          <a:p>
            <a:pPr marL="0" indent="0" fontAlgn="t">
              <a:buNone/>
            </a:pPr>
            <a:r>
              <a:rPr lang="en-US" b="1" dirty="0" smtClean="0"/>
              <a:t>        </a:t>
            </a:r>
            <a:r>
              <a:rPr lang="en-US" b="1" dirty="0" smtClean="0">
                <a:solidFill>
                  <a:srgbClr val="7030A0"/>
                </a:solidFill>
              </a:rPr>
              <a:t>After</a:t>
            </a:r>
          </a:p>
          <a:p>
            <a:pPr marL="0" indent="0" fontAlgn="t">
              <a:buNone/>
            </a:pPr>
            <a:endParaRPr lang="en-US" b="1" dirty="0"/>
          </a:p>
          <a:p>
            <a:pPr marL="0" indent="0" fontAlgn="t">
              <a:buNone/>
            </a:pPr>
            <a:r>
              <a:rPr lang="en-US" b="1" dirty="0" smtClean="0"/>
              <a:t>. </a:t>
            </a:r>
            <a:r>
              <a:rPr lang="en-US" b="1" dirty="0" smtClean="0">
                <a:solidFill>
                  <a:srgbClr val="7030A0"/>
                </a:solidFill>
              </a:rPr>
              <a:t>Relative pronouns                                          </a:t>
            </a:r>
            <a:r>
              <a:rPr lang="en-US" b="1" dirty="0" smtClean="0">
                <a:solidFill>
                  <a:srgbClr val="FF0000"/>
                </a:solidFill>
              </a:rPr>
              <a:t>identification            </a:t>
            </a:r>
            <a:r>
              <a:rPr lang="en-US" b="1" dirty="0" smtClean="0">
                <a:solidFill>
                  <a:srgbClr val="00B050"/>
                </a:solidFill>
              </a:rPr>
              <a:t>This  is that man who makes good cakes. </a:t>
            </a:r>
          </a:p>
          <a:p>
            <a:pPr marL="0" indent="0" fontAlgn="t">
              <a:buNone/>
            </a:pPr>
            <a:r>
              <a:rPr lang="en-US" b="1" dirty="0">
                <a:solidFill>
                  <a:srgbClr val="7030A0"/>
                </a:solidFill>
              </a:rPr>
              <a:t> </a:t>
            </a:r>
            <a:r>
              <a:rPr lang="en-US" b="1" dirty="0" smtClean="0">
                <a:solidFill>
                  <a:srgbClr val="7030A0"/>
                </a:solidFill>
              </a:rPr>
              <a:t> (who, that, which, whom, whose)</a:t>
            </a:r>
            <a:endParaRPr lang="en-US" dirty="0" smtClean="0">
              <a:solidFill>
                <a:srgbClr val="7030A0"/>
              </a:solidFill>
            </a:endParaRPr>
          </a:p>
          <a:p>
            <a:pPr marL="0" indent="0">
              <a:buNone/>
            </a:pPr>
            <a:endParaRPr lang="en-US" dirty="0"/>
          </a:p>
        </p:txBody>
      </p:sp>
    </p:spTree>
    <p:extLst>
      <p:ext uri="{BB962C8B-B14F-4D97-AF65-F5344CB8AC3E}">
        <p14:creationId xmlns:p14="http://schemas.microsoft.com/office/powerpoint/2010/main" val="1135088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62500" lnSpcReduction="20000"/>
          </a:bodyPr>
          <a:lstStyle/>
          <a:p>
            <a:pPr marL="457200" indent="-457200" algn="just">
              <a:buAutoNum type="arabicPeriod"/>
            </a:pPr>
            <a:r>
              <a:rPr lang="en-US" dirty="0">
                <a:solidFill>
                  <a:srgbClr val="00B050"/>
                </a:solidFill>
                <a:latin typeface="Times New Roman" pitchFamily="18" charset="0"/>
                <a:cs typeface="Times New Roman" pitchFamily="18" charset="0"/>
              </a:rPr>
              <a:t>Join the following pairs of simple sentence with the appropriate coordinating conjunctions to form compound sentences.</a:t>
            </a:r>
          </a:p>
          <a:p>
            <a:pPr marL="0" indent="0">
              <a:buNone/>
            </a:pPr>
            <a:r>
              <a:rPr lang="en-US" dirty="0">
                <a:latin typeface="Times New Roman" pitchFamily="18" charset="0"/>
                <a:cs typeface="Times New Roman" pitchFamily="18" charset="0"/>
              </a:rPr>
              <a:t>a. Salma did not go to school. She did not stay at home.</a:t>
            </a:r>
          </a:p>
          <a:p>
            <a:pPr marL="0" indent="0">
              <a:buNone/>
            </a:pPr>
            <a:r>
              <a:rPr lang="en-US" dirty="0">
                <a:latin typeface="Times New Roman" pitchFamily="18" charset="0"/>
                <a:cs typeface="Times New Roman" pitchFamily="18" charset="0"/>
              </a:rPr>
              <a:t>b. Salma stayed up late. She slept all day.</a:t>
            </a:r>
          </a:p>
          <a:p>
            <a:pPr marL="0" indent="0">
              <a:buNone/>
            </a:pPr>
            <a:r>
              <a:rPr lang="en-US" dirty="0">
                <a:latin typeface="Times New Roman" pitchFamily="18" charset="0"/>
                <a:cs typeface="Times New Roman" pitchFamily="18" charset="0"/>
              </a:rPr>
              <a:t>c. Salma could have gone to cinema with friends. She could have gone to the </a:t>
            </a:r>
            <a:r>
              <a:rPr lang="en-US" dirty="0" smtClean="0">
                <a:latin typeface="Times New Roman" pitchFamily="18" charset="0"/>
                <a:cs typeface="Times New Roman" pitchFamily="18" charset="0"/>
              </a:rPr>
              <a:t>    </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club</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d. Salma like speaking Korean language. She hates watching Korean movies</a:t>
            </a:r>
          </a:p>
          <a:p>
            <a:pPr marL="0" indent="0" algn="just">
              <a:buNone/>
            </a:pPr>
            <a:r>
              <a:rPr lang="en-US" dirty="0">
                <a:latin typeface="Times New Roman" pitchFamily="18" charset="0"/>
                <a:cs typeface="Times New Roman" pitchFamily="18" charset="0"/>
              </a:rPr>
              <a:t>  </a:t>
            </a:r>
          </a:p>
          <a:p>
            <a:pPr marL="0" indent="0" algn="just">
              <a:buNone/>
            </a:pPr>
            <a:r>
              <a:rPr lang="en-US" dirty="0">
                <a:solidFill>
                  <a:srgbClr val="00B050"/>
                </a:solidFill>
                <a:latin typeface="Times New Roman" pitchFamily="18" charset="0"/>
                <a:cs typeface="Times New Roman" pitchFamily="18" charset="0"/>
              </a:rPr>
              <a:t>2. Join the following pairs of simple sentence with the appropriate subordinating conjunctions to form complex sentences.</a:t>
            </a:r>
          </a:p>
          <a:p>
            <a:pPr marL="457200" indent="-457200" algn="just">
              <a:buAutoNum type="alphaLcPeriod"/>
            </a:pPr>
            <a:r>
              <a:rPr lang="en-US" dirty="0">
                <a:latin typeface="Times New Roman" pitchFamily="18" charset="0"/>
                <a:cs typeface="Times New Roman" pitchFamily="18" charset="0"/>
              </a:rPr>
              <a:t>I am a teacher. I am a farmer</a:t>
            </a:r>
          </a:p>
          <a:p>
            <a:pPr marL="457200" indent="-457200" algn="just">
              <a:buAutoNum type="alphaLcPeriod"/>
            </a:pPr>
            <a:r>
              <a:rPr lang="en-US" dirty="0">
                <a:latin typeface="Times New Roman" pitchFamily="18" charset="0"/>
                <a:cs typeface="Times New Roman" pitchFamily="18" charset="0"/>
              </a:rPr>
              <a:t>I went to bed. I did my homework</a:t>
            </a:r>
          </a:p>
          <a:p>
            <a:pPr marL="457200" indent="-457200" algn="just">
              <a:buFont typeface="Arial" pitchFamily="34" charset="0"/>
              <a:buAutoNum type="alphaLcPeriod"/>
            </a:pPr>
            <a:r>
              <a:rPr lang="en-US" dirty="0">
                <a:latin typeface="Times New Roman" pitchFamily="18" charset="0"/>
                <a:cs typeface="Times New Roman" pitchFamily="18" charset="0"/>
              </a:rPr>
              <a:t>Salma stayed up late. She slept all day.</a:t>
            </a:r>
          </a:p>
          <a:p>
            <a:pPr marL="457200" indent="-457200" algn="just">
              <a:buFont typeface="Arial" pitchFamily="34" charset="0"/>
              <a:buAutoNum type="alphaLcPeriod"/>
            </a:pPr>
            <a:r>
              <a:rPr lang="en-US" dirty="0">
                <a:latin typeface="Times New Roman" pitchFamily="18" charset="0"/>
                <a:cs typeface="Times New Roman" pitchFamily="18" charset="0"/>
              </a:rPr>
              <a:t>I revise my lessons well. I participate a lot in the classroom.</a:t>
            </a:r>
          </a:p>
          <a:p>
            <a:pPr marL="457200" indent="-457200" algn="just">
              <a:buFont typeface="Arial" pitchFamily="34" charset="0"/>
              <a:buAutoNum type="alphaLcPeriod"/>
            </a:pPr>
            <a:r>
              <a:rPr lang="en-US" dirty="0">
                <a:latin typeface="Times New Roman" pitchFamily="18" charset="0"/>
                <a:cs typeface="Times New Roman" pitchFamily="18" charset="0"/>
              </a:rPr>
              <a:t>I always stay up late. I get up early in the morning.</a:t>
            </a:r>
          </a:p>
          <a:p>
            <a:pPr marL="457200" indent="-457200" algn="just">
              <a:buFont typeface="Arial" pitchFamily="34" charset="0"/>
              <a:buAutoNum type="alphaLcPeriod"/>
            </a:pPr>
            <a:endParaRPr lang="en-US" dirty="0">
              <a:solidFill>
                <a:srgbClr val="00B050"/>
              </a:solidFill>
              <a:latin typeface="Times New Roman" pitchFamily="18" charset="0"/>
              <a:cs typeface="Times New Roman" pitchFamily="18" charset="0"/>
            </a:endParaRPr>
          </a:p>
          <a:p>
            <a:pPr marL="457200" indent="-457200" algn="just">
              <a:buAutoNum type="alphaLcPeriod"/>
            </a:pPr>
            <a:endParaRPr lang="en-US" dirty="0">
              <a:solidFill>
                <a:srgbClr val="00B050"/>
              </a:solidFill>
              <a:latin typeface="Times New Roman" pitchFamily="18" charset="0"/>
              <a:cs typeface="Times New Roman" pitchFamily="18" charset="0"/>
            </a:endParaRPr>
          </a:p>
          <a:p>
            <a:endParaRPr lang="en-US" dirty="0"/>
          </a:p>
        </p:txBody>
      </p:sp>
      <p:sp>
        <p:nvSpPr>
          <p:cNvPr id="4" name="Titre 1"/>
          <p:cNvSpPr>
            <a:spLocks noGrp="1"/>
          </p:cNvSpPr>
          <p:nvPr>
            <p:ph type="title"/>
          </p:nvPr>
        </p:nvSpPr>
        <p:spPr/>
        <p:txBody>
          <a:bodyPr/>
          <a:lstStyle/>
          <a:p>
            <a:r>
              <a:rPr lang="en-US" dirty="0" smtClean="0">
                <a:solidFill>
                  <a:srgbClr val="FF0000"/>
                </a:solidFill>
                <a:latin typeface="Bodoni MT Black" pitchFamily="18" charset="0"/>
              </a:rPr>
              <a:t>Exercise </a:t>
            </a:r>
            <a:endParaRPr lang="fr-FR" dirty="0">
              <a:solidFill>
                <a:srgbClr val="FF0000"/>
              </a:solidFill>
              <a:latin typeface="Bodoni MT Black" pitchFamily="18" charset="0"/>
            </a:endParaRPr>
          </a:p>
        </p:txBody>
      </p:sp>
    </p:spTree>
    <p:extLst>
      <p:ext uri="{BB962C8B-B14F-4D97-AF65-F5344CB8AC3E}">
        <p14:creationId xmlns:p14="http://schemas.microsoft.com/office/powerpoint/2010/main" val="1098181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Compound-Complex sentences</a:t>
            </a:r>
            <a:endParaRPr lang="en-US" dirty="0">
              <a:solidFill>
                <a:srgbClr val="FF0000"/>
              </a:solidFill>
            </a:endParaRPr>
          </a:p>
        </p:txBody>
      </p:sp>
      <p:sp>
        <p:nvSpPr>
          <p:cNvPr id="3" name="Espace réservé du contenu 2"/>
          <p:cNvSpPr>
            <a:spLocks noGrp="1"/>
          </p:cNvSpPr>
          <p:nvPr>
            <p:ph idx="1"/>
          </p:nvPr>
        </p:nvSpPr>
        <p:spPr/>
        <p:txBody>
          <a:bodyPr>
            <a:normAutofit fontScale="85000" lnSpcReduction="10000"/>
          </a:bodyPr>
          <a:lstStyle/>
          <a:p>
            <a:pPr marL="0" indent="0">
              <a:buNone/>
            </a:pPr>
            <a:r>
              <a:rPr lang="en-US" dirty="0" smtClean="0"/>
              <a:t>Let us first revise dependent and independent clauses:</a:t>
            </a:r>
          </a:p>
          <a:p>
            <a:pPr marL="0" indent="0">
              <a:buNone/>
            </a:pPr>
            <a:endParaRPr lang="en-US" dirty="0"/>
          </a:p>
          <a:p>
            <a:pPr marL="0" indent="0">
              <a:buNone/>
            </a:pPr>
            <a:r>
              <a:rPr lang="en-US" dirty="0" smtClean="0">
                <a:solidFill>
                  <a:srgbClr val="00B050"/>
                </a:solidFill>
              </a:rPr>
              <a:t>Independent clause bears complete thought:</a:t>
            </a:r>
          </a:p>
          <a:p>
            <a:pPr marL="0" indent="0">
              <a:buNone/>
            </a:pPr>
            <a:r>
              <a:rPr lang="en-US" dirty="0"/>
              <a:t> </a:t>
            </a:r>
            <a:r>
              <a:rPr lang="en-US" dirty="0" smtClean="0"/>
              <a:t>     I speak French and English.</a:t>
            </a:r>
          </a:p>
          <a:p>
            <a:pPr marL="0" indent="0">
              <a:buNone/>
            </a:pPr>
            <a:r>
              <a:rPr lang="en-US" dirty="0"/>
              <a:t> </a:t>
            </a:r>
            <a:r>
              <a:rPr lang="en-US" dirty="0" smtClean="0"/>
              <a:t>     </a:t>
            </a:r>
            <a:r>
              <a:rPr lang="en-US" dirty="0" err="1" smtClean="0"/>
              <a:t>Salim</a:t>
            </a:r>
            <a:r>
              <a:rPr lang="en-US" dirty="0" smtClean="0"/>
              <a:t> collects old stamps.</a:t>
            </a:r>
          </a:p>
          <a:p>
            <a:pPr marL="0" indent="0">
              <a:buNone/>
            </a:pPr>
            <a:r>
              <a:rPr lang="en-US" dirty="0" smtClean="0">
                <a:solidFill>
                  <a:srgbClr val="00B050"/>
                </a:solidFill>
              </a:rPr>
              <a:t>Dependent clause is a fragment; it does not express an idea. </a:t>
            </a:r>
          </a:p>
          <a:p>
            <a:pPr marL="0" indent="0">
              <a:buNone/>
            </a:pPr>
            <a:r>
              <a:rPr lang="en-US" dirty="0" smtClean="0">
                <a:solidFill>
                  <a:srgbClr val="00B050"/>
                </a:solidFill>
              </a:rPr>
              <a:t>         </a:t>
            </a:r>
            <a:r>
              <a:rPr lang="en-US" dirty="0" smtClean="0"/>
              <a:t>Because I speak English</a:t>
            </a:r>
          </a:p>
          <a:p>
            <a:pPr marL="0" indent="0">
              <a:buNone/>
            </a:pPr>
            <a:r>
              <a:rPr lang="en-US" dirty="0"/>
              <a:t> </a:t>
            </a:r>
            <a:r>
              <a:rPr lang="en-US" dirty="0" smtClean="0"/>
              <a:t>        Though </a:t>
            </a:r>
            <a:r>
              <a:rPr lang="en-US" dirty="0" err="1" smtClean="0"/>
              <a:t>Salim</a:t>
            </a:r>
            <a:r>
              <a:rPr lang="en-US" dirty="0" smtClean="0"/>
              <a:t> collects stamps</a:t>
            </a:r>
          </a:p>
          <a:p>
            <a:pPr marL="0" indent="0">
              <a:buNone/>
            </a:pPr>
            <a:r>
              <a:rPr lang="en-US" dirty="0" smtClean="0"/>
              <a:t> </a:t>
            </a:r>
            <a:endParaRPr lang="en-US" dirty="0"/>
          </a:p>
        </p:txBody>
      </p:sp>
    </p:spTree>
    <p:extLst>
      <p:ext uri="{BB962C8B-B14F-4D97-AF65-F5344CB8AC3E}">
        <p14:creationId xmlns:p14="http://schemas.microsoft.com/office/powerpoint/2010/main" val="2486507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smtClean="0">
                <a:solidFill>
                  <a:srgbClr val="FF0000"/>
                </a:solidFill>
              </a:rPr>
              <a:t>What is compound-complex sentence?</a:t>
            </a:r>
            <a:endParaRPr lang="en-US" dirty="0">
              <a:solidFill>
                <a:srgbClr val="FF0000"/>
              </a:solidFill>
            </a:endParaRPr>
          </a:p>
        </p:txBody>
      </p:sp>
      <p:sp>
        <p:nvSpPr>
          <p:cNvPr id="3" name="Espace réservé du contenu 2"/>
          <p:cNvSpPr>
            <a:spLocks noGrp="1"/>
          </p:cNvSpPr>
          <p:nvPr>
            <p:ph idx="1"/>
          </p:nvPr>
        </p:nvSpPr>
        <p:spPr>
          <a:xfrm>
            <a:off x="457200" y="1600200"/>
            <a:ext cx="8579296" cy="4997152"/>
          </a:xfrm>
        </p:spPr>
        <p:txBody>
          <a:bodyPr>
            <a:normAutofit lnSpcReduction="10000"/>
          </a:bodyPr>
          <a:lstStyle/>
          <a:p>
            <a:pPr marL="0" indent="0" algn="just">
              <a:buNone/>
            </a:pPr>
            <a:r>
              <a:rPr lang="en-US" dirty="0" smtClean="0">
                <a:solidFill>
                  <a:srgbClr val="00B050"/>
                </a:solidFill>
              </a:rPr>
              <a:t>Compound-complex sentence </a:t>
            </a:r>
            <a:r>
              <a:rPr lang="en-US" dirty="0" smtClean="0"/>
              <a:t>contains at least two independent clause plus at least one dependent clause. In other words, it should contain at least one compound sentence and one complex sentence.</a:t>
            </a:r>
          </a:p>
          <a:p>
            <a:pPr marL="0" indent="0" algn="just">
              <a:buNone/>
            </a:pPr>
            <a:r>
              <a:rPr lang="en-US" dirty="0" smtClean="0">
                <a:solidFill>
                  <a:srgbClr val="FF0000"/>
                </a:solidFill>
              </a:rPr>
              <a:t>Study these examples:</a:t>
            </a:r>
          </a:p>
          <a:p>
            <a:pPr marL="0" indent="0" algn="just">
              <a:buNone/>
            </a:pPr>
            <a:r>
              <a:rPr lang="en-US" i="1" dirty="0" smtClean="0">
                <a:solidFill>
                  <a:srgbClr val="7030A0"/>
                </a:solidFill>
              </a:rPr>
              <a:t>Because I work hard, I get high grades</a:t>
            </a:r>
            <a:r>
              <a:rPr lang="en-US" dirty="0" smtClean="0">
                <a:solidFill>
                  <a:srgbClr val="7030A0"/>
                </a:solidFill>
              </a:rPr>
              <a:t>, and teachers like me. </a:t>
            </a:r>
          </a:p>
          <a:p>
            <a:pPr marL="0" indent="0" algn="just">
              <a:buNone/>
            </a:pPr>
            <a:r>
              <a:rPr lang="en-US" i="1" dirty="0" smtClean="0">
                <a:solidFill>
                  <a:srgbClr val="7030A0"/>
                </a:solidFill>
              </a:rPr>
              <a:t>Before </a:t>
            </a:r>
            <a:r>
              <a:rPr lang="en-US" i="1" dirty="0" err="1" smtClean="0">
                <a:solidFill>
                  <a:srgbClr val="7030A0"/>
                </a:solidFill>
              </a:rPr>
              <a:t>Salim</a:t>
            </a:r>
            <a:r>
              <a:rPr lang="en-US" i="1" dirty="0" smtClean="0">
                <a:solidFill>
                  <a:srgbClr val="7030A0"/>
                </a:solidFill>
              </a:rPr>
              <a:t> went home, he attended my birthday </a:t>
            </a:r>
            <a:r>
              <a:rPr lang="en-US" dirty="0" smtClean="0">
                <a:solidFill>
                  <a:srgbClr val="7030A0"/>
                </a:solidFill>
              </a:rPr>
              <a:t>party, so we enjoyed our time. </a:t>
            </a:r>
          </a:p>
          <a:p>
            <a:pPr marL="0" indent="0" algn="just">
              <a:buNone/>
            </a:pPr>
            <a:endParaRPr lang="en-US" dirty="0" smtClean="0">
              <a:solidFill>
                <a:srgbClr val="FF0000"/>
              </a:solidFill>
            </a:endParaRPr>
          </a:p>
          <a:p>
            <a:pPr marL="0" indent="0" algn="just">
              <a:buNone/>
            </a:pPr>
            <a:endParaRPr lang="en-US" dirty="0"/>
          </a:p>
        </p:txBody>
      </p:sp>
    </p:spTree>
    <p:extLst>
      <p:ext uri="{BB962C8B-B14F-4D97-AF65-F5344CB8AC3E}">
        <p14:creationId xmlns:p14="http://schemas.microsoft.com/office/powerpoint/2010/main" val="2743659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i="1" dirty="0" smtClean="0"/>
              <a:t>I am tired because I have been work all day</a:t>
            </a:r>
            <a:r>
              <a:rPr lang="en-US" dirty="0" smtClean="0"/>
              <a:t>, so I have to have some rest now. </a:t>
            </a:r>
          </a:p>
          <a:p>
            <a:pPr marL="0" indent="0">
              <a:buNone/>
            </a:pPr>
            <a:endParaRPr lang="en-US" dirty="0"/>
          </a:p>
          <a:p>
            <a:pPr marL="0" indent="0">
              <a:buNone/>
            </a:pPr>
            <a:r>
              <a:rPr lang="en-US" dirty="0" smtClean="0">
                <a:solidFill>
                  <a:srgbClr val="7030A0"/>
                </a:solidFill>
              </a:rPr>
              <a:t>Students get low grades although the revise</a:t>
            </a:r>
            <a:r>
              <a:rPr lang="en-US" dirty="0" smtClean="0"/>
              <a:t>, for they do not write well.</a:t>
            </a:r>
          </a:p>
          <a:p>
            <a:pPr marL="0" indent="0">
              <a:buNone/>
            </a:pPr>
            <a:endParaRPr lang="en-US" dirty="0"/>
          </a:p>
          <a:p>
            <a:pPr marL="0" indent="0">
              <a:buNone/>
            </a:pPr>
            <a:r>
              <a:rPr lang="en-US" dirty="0" smtClean="0">
                <a:solidFill>
                  <a:srgbClr val="FF0000"/>
                </a:solidFill>
              </a:rPr>
              <a:t>Now, give your examples. </a:t>
            </a:r>
            <a:endParaRPr lang="en-US" dirty="0">
              <a:solidFill>
                <a:srgbClr val="FF0000"/>
              </a:solidFill>
            </a:endParaRPr>
          </a:p>
        </p:txBody>
      </p:sp>
    </p:spTree>
    <p:extLst>
      <p:ext uri="{BB962C8B-B14F-4D97-AF65-F5344CB8AC3E}">
        <p14:creationId xmlns:p14="http://schemas.microsoft.com/office/powerpoint/2010/main" val="3021799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r>
              <a:rPr lang="en-US" dirty="0" smtClean="0"/>
              <a:t>Why should you study academic writing?</a:t>
            </a:r>
            <a:endParaRPr lang="en-US" dirty="0"/>
          </a:p>
        </p:txBody>
      </p:sp>
    </p:spTree>
    <p:extLst>
      <p:ext uri="{BB962C8B-B14F-4D97-AF65-F5344CB8AC3E}">
        <p14:creationId xmlns:p14="http://schemas.microsoft.com/office/powerpoint/2010/main" val="973872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0000"/>
                </a:solidFill>
              </a:rPr>
              <a:t>How to write a good paragraph</a:t>
            </a:r>
            <a:endParaRPr lang="en-US" dirty="0">
              <a:solidFill>
                <a:srgbClr val="FF0000"/>
              </a:solidFill>
            </a:endParaRPr>
          </a:p>
        </p:txBody>
      </p:sp>
      <p:sp>
        <p:nvSpPr>
          <p:cNvPr id="3" name="Espace réservé du contenu 2"/>
          <p:cNvSpPr>
            <a:spLocks noGrp="1"/>
          </p:cNvSpPr>
          <p:nvPr>
            <p:ph idx="1"/>
          </p:nvPr>
        </p:nvSpPr>
        <p:spPr/>
        <p:txBody>
          <a:bodyPr/>
          <a:lstStyle/>
          <a:p>
            <a:pPr marL="0" indent="0">
              <a:buNone/>
            </a:pPr>
            <a:r>
              <a:rPr lang="en-US" dirty="0" smtClean="0"/>
              <a:t>Use all types of sentences in one paragraph.</a:t>
            </a:r>
          </a:p>
          <a:p>
            <a:pPr marL="0" indent="0">
              <a:buNone/>
            </a:pPr>
            <a:r>
              <a:rPr lang="en-US" dirty="0" smtClean="0">
                <a:solidFill>
                  <a:srgbClr val="FF0000"/>
                </a:solidFill>
              </a:rPr>
              <a:t>Always remember the human body!</a:t>
            </a:r>
          </a:p>
          <a:p>
            <a:pPr marL="0" indent="0">
              <a:buNone/>
            </a:pPr>
            <a:endParaRPr lang="en-US" dirty="0" smtClean="0"/>
          </a:p>
          <a:p>
            <a:pPr marL="0" indent="0">
              <a:buNone/>
            </a:pPr>
            <a:endParaRPr lang="en-US" dirty="0"/>
          </a:p>
        </p:txBody>
      </p:sp>
      <p:pic>
        <p:nvPicPr>
          <p:cNvPr id="2050" name="Picture 2" descr="C:\Users\Admin\Desktop\télécharge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852936"/>
            <a:ext cx="590465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432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ctr">
              <a:buNone/>
            </a:pPr>
            <a:endParaRPr lang="en-US" sz="2400" b="1" dirty="0" smtClean="0">
              <a:solidFill>
                <a:prstClr val="black"/>
              </a:solidFill>
              <a:latin typeface="Times New Roman" pitchFamily="18" charset="0"/>
              <a:ea typeface="+mj-ea"/>
              <a:cs typeface="Times New Roman" pitchFamily="18" charset="0"/>
            </a:endParaRPr>
          </a:p>
          <a:p>
            <a:pPr marL="0" indent="0" algn="ctr">
              <a:buNone/>
            </a:pPr>
            <a:endParaRPr lang="en-US" sz="2400" b="1" dirty="0">
              <a:solidFill>
                <a:prstClr val="black"/>
              </a:solidFill>
              <a:latin typeface="Times New Roman" pitchFamily="18" charset="0"/>
              <a:ea typeface="+mj-ea"/>
              <a:cs typeface="Times New Roman" pitchFamily="18" charset="0"/>
            </a:endParaRPr>
          </a:p>
          <a:p>
            <a:pPr marL="0" indent="0" algn="ctr">
              <a:buNone/>
            </a:pPr>
            <a:endParaRPr lang="en-US" sz="2400" b="1" dirty="0" smtClean="0">
              <a:solidFill>
                <a:prstClr val="black"/>
              </a:solidFill>
              <a:latin typeface="Times New Roman" pitchFamily="18" charset="0"/>
              <a:ea typeface="+mj-ea"/>
              <a:cs typeface="Times New Roman" pitchFamily="18" charset="0"/>
            </a:endParaRPr>
          </a:p>
          <a:p>
            <a:pPr marL="0" indent="0" algn="ctr">
              <a:buNone/>
            </a:pPr>
            <a:r>
              <a:rPr lang="en-US" sz="2400" b="1" dirty="0" smtClean="0">
                <a:solidFill>
                  <a:prstClr val="black"/>
                </a:solidFill>
                <a:latin typeface="Times New Roman" pitchFamily="18" charset="0"/>
                <a:ea typeface="+mj-ea"/>
                <a:cs typeface="Times New Roman" pitchFamily="18" charset="0"/>
              </a:rPr>
              <a:t>A </a:t>
            </a:r>
            <a:r>
              <a:rPr lang="en-US" sz="2400" b="1" dirty="0">
                <a:solidFill>
                  <a:prstClr val="black"/>
                </a:solidFill>
                <a:latin typeface="Times New Roman" pitchFamily="18" charset="0"/>
                <a:ea typeface="+mj-ea"/>
                <a:cs typeface="Times New Roman" pitchFamily="18" charset="0"/>
              </a:rPr>
              <a:t>writing composition is the combination of </a:t>
            </a:r>
            <a:r>
              <a:rPr lang="en-US" sz="2400" b="1" dirty="0">
                <a:solidFill>
                  <a:srgbClr val="00B050"/>
                </a:solidFill>
                <a:latin typeface="Times New Roman" pitchFamily="18" charset="0"/>
                <a:ea typeface="+mj-ea"/>
                <a:cs typeface="Times New Roman" pitchFamily="18" charset="0"/>
              </a:rPr>
              <a:t>words</a:t>
            </a:r>
            <a:r>
              <a:rPr lang="en-US" sz="2400" b="1" dirty="0">
                <a:solidFill>
                  <a:prstClr val="black"/>
                </a:solidFill>
                <a:latin typeface="Times New Roman" pitchFamily="18" charset="0"/>
                <a:ea typeface="+mj-ea"/>
                <a:cs typeface="Times New Roman" pitchFamily="18" charset="0"/>
              </a:rPr>
              <a:t> and </a:t>
            </a:r>
            <a:r>
              <a:rPr lang="en-US" sz="2400" b="1" dirty="0">
                <a:solidFill>
                  <a:srgbClr val="00B050"/>
                </a:solidFill>
                <a:latin typeface="Times New Roman" pitchFamily="18" charset="0"/>
                <a:ea typeface="+mj-ea"/>
                <a:cs typeface="Times New Roman" pitchFamily="18" charset="0"/>
              </a:rPr>
              <a:t>sentences </a:t>
            </a:r>
            <a:r>
              <a:rPr lang="en-US" sz="2400" b="1" dirty="0">
                <a:solidFill>
                  <a:prstClr val="black"/>
                </a:solidFill>
                <a:latin typeface="Times New Roman" pitchFamily="18" charset="0"/>
                <a:ea typeface="+mj-ea"/>
                <a:cs typeface="Times New Roman" pitchFamily="18" charset="0"/>
              </a:rPr>
              <a:t>into a </a:t>
            </a:r>
            <a:r>
              <a:rPr lang="en-US" sz="2400" b="1" dirty="0">
                <a:solidFill>
                  <a:srgbClr val="FF0000"/>
                </a:solidFill>
                <a:latin typeface="Times New Roman" pitchFamily="18" charset="0"/>
                <a:ea typeface="+mj-ea"/>
                <a:cs typeface="Times New Roman" pitchFamily="18" charset="0"/>
              </a:rPr>
              <a:t>coherent</a:t>
            </a:r>
            <a:r>
              <a:rPr lang="en-US" sz="2400" b="1" dirty="0">
                <a:solidFill>
                  <a:prstClr val="black"/>
                </a:solidFill>
                <a:latin typeface="Times New Roman" pitchFamily="18" charset="0"/>
                <a:ea typeface="+mj-ea"/>
                <a:cs typeface="Times New Roman" pitchFamily="18" charset="0"/>
              </a:rPr>
              <a:t> and </a:t>
            </a:r>
            <a:r>
              <a:rPr lang="en-US" sz="2400" b="1" dirty="0">
                <a:solidFill>
                  <a:srgbClr val="FF0000"/>
                </a:solidFill>
                <a:latin typeface="Times New Roman" pitchFamily="18" charset="0"/>
                <a:ea typeface="+mj-ea"/>
                <a:cs typeface="Times New Roman" pitchFamily="18" charset="0"/>
              </a:rPr>
              <a:t>cohesive</a:t>
            </a:r>
            <a:r>
              <a:rPr lang="en-US" sz="2400" b="1" dirty="0">
                <a:solidFill>
                  <a:prstClr val="black"/>
                </a:solidFill>
                <a:latin typeface="Times New Roman" pitchFamily="18" charset="0"/>
                <a:ea typeface="+mj-ea"/>
                <a:cs typeface="Times New Roman" pitchFamily="18" charset="0"/>
              </a:rPr>
              <a:t> whole.</a:t>
            </a:r>
            <a:br>
              <a:rPr lang="en-US" sz="2400" b="1" dirty="0">
                <a:solidFill>
                  <a:prstClr val="black"/>
                </a:solidFill>
                <a:latin typeface="Times New Roman" pitchFamily="18" charset="0"/>
                <a:ea typeface="+mj-ea"/>
                <a:cs typeface="Times New Roman" pitchFamily="18" charset="0"/>
              </a:rPr>
            </a:br>
            <a:r>
              <a:rPr lang="en-US" sz="2400" b="1" dirty="0">
                <a:solidFill>
                  <a:prstClr val="black"/>
                </a:solidFill>
                <a:latin typeface="Times New Roman" pitchFamily="18" charset="0"/>
                <a:ea typeface="+mj-ea"/>
                <a:cs typeface="Times New Roman" pitchFamily="18" charset="0"/>
              </a:rPr>
              <a:t/>
            </a:r>
            <a:br>
              <a:rPr lang="en-US" sz="2400" b="1" dirty="0">
                <a:solidFill>
                  <a:prstClr val="black"/>
                </a:solidFill>
                <a:latin typeface="Times New Roman" pitchFamily="18" charset="0"/>
                <a:ea typeface="+mj-ea"/>
                <a:cs typeface="Times New Roman" pitchFamily="18" charset="0"/>
              </a:rPr>
            </a:br>
            <a:r>
              <a:rPr lang="en-US" sz="2400" b="1" dirty="0">
                <a:solidFill>
                  <a:prstClr val="black"/>
                </a:solidFill>
                <a:latin typeface="Times New Roman" pitchFamily="18" charset="0"/>
                <a:ea typeface="+mj-ea"/>
                <a:cs typeface="Times New Roman" pitchFamily="18" charset="0"/>
              </a:rPr>
              <a:t/>
            </a:r>
            <a:br>
              <a:rPr lang="en-US" sz="2400" b="1" dirty="0">
                <a:solidFill>
                  <a:prstClr val="black"/>
                </a:solidFill>
                <a:latin typeface="Times New Roman" pitchFamily="18" charset="0"/>
                <a:ea typeface="+mj-ea"/>
                <a:cs typeface="Times New Roman" pitchFamily="18" charset="0"/>
              </a:rPr>
            </a:br>
            <a:r>
              <a:rPr lang="en-US" sz="2400" b="1" dirty="0">
                <a:solidFill>
                  <a:prstClr val="black"/>
                </a:solidFill>
                <a:latin typeface="Times New Roman" pitchFamily="18" charset="0"/>
                <a:ea typeface="+mj-ea"/>
                <a:cs typeface="Times New Roman" pitchFamily="18" charset="0"/>
              </a:rPr>
              <a:t/>
            </a:r>
            <a:br>
              <a:rPr lang="en-US" sz="2400" b="1" dirty="0">
                <a:solidFill>
                  <a:prstClr val="black"/>
                </a:solidFill>
                <a:latin typeface="Times New Roman" pitchFamily="18" charset="0"/>
                <a:ea typeface="+mj-ea"/>
                <a:cs typeface="Times New Roman" pitchFamily="18" charset="0"/>
              </a:rPr>
            </a:br>
            <a:endParaRPr lang="en-US" dirty="0"/>
          </a:p>
        </p:txBody>
      </p:sp>
    </p:spTree>
    <p:extLst>
      <p:ext uri="{BB962C8B-B14F-4D97-AF65-F5344CB8AC3E}">
        <p14:creationId xmlns:p14="http://schemas.microsoft.com/office/powerpoint/2010/main" val="3551672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0" indent="0">
              <a:buNone/>
            </a:pPr>
            <a:r>
              <a:rPr lang="en-US" sz="3600" b="1" dirty="0">
                <a:solidFill>
                  <a:srgbClr val="7030A0"/>
                </a:solidFill>
                <a:latin typeface="Times New Roman" pitchFamily="18" charset="0"/>
                <a:ea typeface="+mj-ea"/>
                <a:cs typeface="Times New Roman" pitchFamily="18" charset="0"/>
              </a:rPr>
              <a:t>Examples of writing compositions:</a:t>
            </a:r>
            <a:r>
              <a:rPr lang="en-US" sz="3600" b="1" dirty="0">
                <a:solidFill>
                  <a:prstClr val="black"/>
                </a:solidFill>
                <a:latin typeface="Times New Roman" pitchFamily="18" charset="0"/>
                <a:ea typeface="+mj-ea"/>
                <a:cs typeface="Times New Roman" pitchFamily="18" charset="0"/>
              </a:rPr>
              <a:t/>
            </a:r>
            <a:br>
              <a:rPr lang="en-US" sz="3600" b="1" dirty="0">
                <a:solidFill>
                  <a:prstClr val="black"/>
                </a:solidFill>
                <a:latin typeface="Times New Roman" pitchFamily="18" charset="0"/>
                <a:ea typeface="+mj-ea"/>
                <a:cs typeface="Times New Roman" pitchFamily="18" charset="0"/>
              </a:rPr>
            </a:br>
            <a:r>
              <a:rPr lang="en-US" sz="3600" b="1" dirty="0">
                <a:solidFill>
                  <a:prstClr val="black"/>
                </a:solidFill>
                <a:latin typeface="Times New Roman" pitchFamily="18" charset="0"/>
                <a:ea typeface="+mj-ea"/>
                <a:cs typeface="Times New Roman" pitchFamily="18" charset="0"/>
              </a:rPr>
              <a:t/>
            </a:r>
            <a:br>
              <a:rPr lang="en-US" sz="3600" b="1" dirty="0">
                <a:solidFill>
                  <a:prstClr val="black"/>
                </a:solidFill>
                <a:latin typeface="Times New Roman" pitchFamily="18" charset="0"/>
                <a:ea typeface="+mj-ea"/>
                <a:cs typeface="Times New Roman" pitchFamily="18" charset="0"/>
              </a:rPr>
            </a:br>
            <a:r>
              <a:rPr lang="en-US" sz="2200" b="1" dirty="0">
                <a:solidFill>
                  <a:prstClr val="black"/>
                </a:solidFill>
                <a:latin typeface="Times New Roman" pitchFamily="18" charset="0"/>
                <a:ea typeface="+mj-ea"/>
                <a:cs typeface="Times New Roman" pitchFamily="18" charset="0"/>
              </a:rPr>
              <a:t/>
            </a:r>
            <a:br>
              <a:rPr lang="en-US" sz="2200" b="1" dirty="0">
                <a:solidFill>
                  <a:prstClr val="black"/>
                </a:solidFill>
                <a:latin typeface="Times New Roman" pitchFamily="18" charset="0"/>
                <a:ea typeface="+mj-ea"/>
                <a:cs typeface="Times New Roman" pitchFamily="18" charset="0"/>
              </a:rPr>
            </a:br>
            <a:r>
              <a:rPr lang="en-US" sz="2400" b="1" dirty="0">
                <a:solidFill>
                  <a:prstClr val="black"/>
                </a:solidFill>
                <a:latin typeface="Times New Roman" pitchFamily="18" charset="0"/>
                <a:ea typeface="+mj-ea"/>
                <a:cs typeface="Times New Roman" pitchFamily="18" charset="0"/>
              </a:rPr>
              <a:t>-</a:t>
            </a:r>
            <a:r>
              <a:rPr lang="en-US" sz="2400" b="1" dirty="0">
                <a:solidFill>
                  <a:srgbClr val="FFC000"/>
                </a:solidFill>
                <a:latin typeface="Times New Roman" pitchFamily="18" charset="0"/>
                <a:ea typeface="+mj-ea"/>
                <a:cs typeface="Times New Roman" pitchFamily="18" charset="0"/>
              </a:rPr>
              <a:t>Paragraphs</a:t>
            </a:r>
            <a:br>
              <a:rPr lang="en-US" sz="2400" b="1" dirty="0">
                <a:solidFill>
                  <a:srgbClr val="FFC000"/>
                </a:solidFill>
                <a:latin typeface="Times New Roman" pitchFamily="18" charset="0"/>
                <a:ea typeface="+mj-ea"/>
                <a:cs typeface="Times New Roman" pitchFamily="18" charset="0"/>
              </a:rPr>
            </a:br>
            <a:r>
              <a:rPr lang="en-US" sz="2400" b="1" dirty="0">
                <a:solidFill>
                  <a:prstClr val="black"/>
                </a:solidFill>
                <a:latin typeface="Times New Roman" pitchFamily="18" charset="0"/>
                <a:ea typeface="+mj-ea"/>
                <a:cs typeface="Times New Roman" pitchFamily="18" charset="0"/>
              </a:rPr>
              <a:t/>
            </a:r>
            <a:br>
              <a:rPr lang="en-US" sz="2400" b="1" dirty="0">
                <a:solidFill>
                  <a:prstClr val="black"/>
                </a:solidFill>
                <a:latin typeface="Times New Roman" pitchFamily="18" charset="0"/>
                <a:ea typeface="+mj-ea"/>
                <a:cs typeface="Times New Roman" pitchFamily="18" charset="0"/>
              </a:rPr>
            </a:br>
            <a:r>
              <a:rPr lang="en-US" sz="2400" b="1" dirty="0">
                <a:solidFill>
                  <a:srgbClr val="FF0000"/>
                </a:solidFill>
                <a:latin typeface="Times New Roman" pitchFamily="18" charset="0"/>
                <a:ea typeface="+mj-ea"/>
                <a:cs typeface="Times New Roman" pitchFamily="18" charset="0"/>
              </a:rPr>
              <a:t>-Essays </a:t>
            </a:r>
            <a:br>
              <a:rPr lang="en-US" sz="2400" b="1" dirty="0">
                <a:solidFill>
                  <a:srgbClr val="FF0000"/>
                </a:solidFill>
                <a:latin typeface="Times New Roman" pitchFamily="18" charset="0"/>
                <a:ea typeface="+mj-ea"/>
                <a:cs typeface="Times New Roman" pitchFamily="18" charset="0"/>
              </a:rPr>
            </a:br>
            <a:r>
              <a:rPr lang="en-US" sz="2400" b="1" dirty="0">
                <a:solidFill>
                  <a:srgbClr val="FF0000"/>
                </a:solidFill>
                <a:latin typeface="Times New Roman" pitchFamily="18" charset="0"/>
                <a:ea typeface="+mj-ea"/>
                <a:cs typeface="Times New Roman" pitchFamily="18" charset="0"/>
              </a:rPr>
              <a:t/>
            </a:r>
            <a:br>
              <a:rPr lang="en-US" sz="2400" b="1" dirty="0">
                <a:solidFill>
                  <a:srgbClr val="FF0000"/>
                </a:solidFill>
                <a:latin typeface="Times New Roman" pitchFamily="18" charset="0"/>
                <a:ea typeface="+mj-ea"/>
                <a:cs typeface="Times New Roman" pitchFamily="18" charset="0"/>
              </a:rPr>
            </a:br>
            <a:r>
              <a:rPr lang="en-US" sz="2400" b="1" dirty="0">
                <a:solidFill>
                  <a:prstClr val="black"/>
                </a:solidFill>
                <a:latin typeface="Times New Roman" pitchFamily="18" charset="0"/>
                <a:ea typeface="+mj-ea"/>
                <a:cs typeface="Times New Roman" pitchFamily="18" charset="0"/>
              </a:rPr>
              <a:t>- </a:t>
            </a:r>
            <a:r>
              <a:rPr lang="en-US" sz="2400" b="1" dirty="0">
                <a:solidFill>
                  <a:srgbClr val="92D050"/>
                </a:solidFill>
                <a:latin typeface="Times New Roman" pitchFamily="18" charset="0"/>
                <a:ea typeface="+mj-ea"/>
                <a:cs typeface="Times New Roman" pitchFamily="18" charset="0"/>
              </a:rPr>
              <a:t>Articles</a:t>
            </a:r>
            <a:br>
              <a:rPr lang="en-US" sz="2400" b="1" dirty="0">
                <a:solidFill>
                  <a:srgbClr val="92D050"/>
                </a:solidFill>
                <a:latin typeface="Times New Roman" pitchFamily="18" charset="0"/>
                <a:ea typeface="+mj-ea"/>
                <a:cs typeface="Times New Roman" pitchFamily="18" charset="0"/>
              </a:rPr>
            </a:br>
            <a:r>
              <a:rPr lang="en-US" sz="2400" b="1" dirty="0">
                <a:solidFill>
                  <a:prstClr val="black"/>
                </a:solidFill>
                <a:latin typeface="Times New Roman" pitchFamily="18" charset="0"/>
                <a:ea typeface="+mj-ea"/>
                <a:cs typeface="Times New Roman" pitchFamily="18" charset="0"/>
              </a:rPr>
              <a:t/>
            </a:r>
            <a:br>
              <a:rPr lang="en-US" sz="2400" b="1" dirty="0">
                <a:solidFill>
                  <a:prstClr val="black"/>
                </a:solidFill>
                <a:latin typeface="Times New Roman" pitchFamily="18" charset="0"/>
                <a:ea typeface="+mj-ea"/>
                <a:cs typeface="Times New Roman" pitchFamily="18" charset="0"/>
              </a:rPr>
            </a:br>
            <a:r>
              <a:rPr lang="en-US" sz="2400" b="1" dirty="0">
                <a:solidFill>
                  <a:srgbClr val="0070C0"/>
                </a:solidFill>
                <a:latin typeface="Times New Roman" pitchFamily="18" charset="0"/>
                <a:ea typeface="+mj-ea"/>
                <a:cs typeface="Times New Roman" pitchFamily="18" charset="0"/>
              </a:rPr>
              <a:t>-Extended pieces of writings like monographs and doctoral dissertations </a:t>
            </a:r>
            <a:br>
              <a:rPr lang="en-US" sz="2400" b="1" dirty="0">
                <a:solidFill>
                  <a:srgbClr val="0070C0"/>
                </a:solidFill>
                <a:latin typeface="Times New Roman" pitchFamily="18" charset="0"/>
                <a:ea typeface="+mj-ea"/>
                <a:cs typeface="Times New Roman" pitchFamily="18" charset="0"/>
              </a:rPr>
            </a:br>
            <a:endParaRPr lang="en-US" dirty="0"/>
          </a:p>
        </p:txBody>
      </p:sp>
    </p:spTree>
    <p:extLst>
      <p:ext uri="{BB962C8B-B14F-4D97-AF65-F5344CB8AC3E}">
        <p14:creationId xmlns:p14="http://schemas.microsoft.com/office/powerpoint/2010/main" val="708362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0" indent="0">
              <a:buNone/>
            </a:pPr>
            <a:r>
              <a:rPr lang="en-US" b="1" dirty="0">
                <a:solidFill>
                  <a:prstClr val="black"/>
                </a:solidFill>
                <a:latin typeface="Times New Roman" pitchFamily="18" charset="0"/>
                <a:ea typeface="+mj-ea"/>
                <a:cs typeface="Times New Roman" pitchFamily="18" charset="0"/>
              </a:rPr>
              <a:t> Composition of words</a:t>
            </a:r>
            <a:br>
              <a:rPr lang="en-US" b="1" dirty="0">
                <a:solidFill>
                  <a:prstClr val="black"/>
                </a:solidFill>
                <a:latin typeface="Times New Roman" pitchFamily="18" charset="0"/>
                <a:ea typeface="+mj-ea"/>
                <a:cs typeface="Times New Roman" pitchFamily="18" charset="0"/>
              </a:rPr>
            </a:br>
            <a:r>
              <a:rPr lang="en-US" b="1" dirty="0">
                <a:solidFill>
                  <a:prstClr val="black"/>
                </a:solidFill>
                <a:latin typeface="Times New Roman" pitchFamily="18" charset="0"/>
                <a:ea typeface="+mj-ea"/>
                <a:cs typeface="Times New Roman" pitchFamily="18" charset="0"/>
              </a:rPr>
              <a:t/>
            </a:r>
            <a:br>
              <a:rPr lang="en-US" b="1" dirty="0">
                <a:solidFill>
                  <a:prstClr val="black"/>
                </a:solidFill>
                <a:latin typeface="Times New Roman" pitchFamily="18" charset="0"/>
                <a:ea typeface="+mj-ea"/>
                <a:cs typeface="Times New Roman" pitchFamily="18" charset="0"/>
              </a:rPr>
            </a:br>
            <a:r>
              <a:rPr lang="en-US" b="1" dirty="0">
                <a:solidFill>
                  <a:prstClr val="black"/>
                </a:solidFill>
                <a:latin typeface="Times New Roman" pitchFamily="18" charset="0"/>
                <a:ea typeface="+mj-ea"/>
                <a:cs typeface="Times New Roman" pitchFamily="18" charset="0"/>
              </a:rPr>
              <a:t>What is composition of words?</a:t>
            </a:r>
            <a:br>
              <a:rPr lang="en-US" b="1" dirty="0">
                <a:solidFill>
                  <a:prstClr val="black"/>
                </a:solidFill>
                <a:latin typeface="Times New Roman" pitchFamily="18" charset="0"/>
                <a:ea typeface="+mj-ea"/>
                <a:cs typeface="Times New Roman" pitchFamily="18" charset="0"/>
              </a:rPr>
            </a:br>
            <a:r>
              <a:rPr lang="en-US" b="1" dirty="0">
                <a:solidFill>
                  <a:prstClr val="black"/>
                </a:solidFill>
                <a:latin typeface="Times New Roman" pitchFamily="18" charset="0"/>
                <a:ea typeface="+mj-ea"/>
                <a:cs typeface="Times New Roman" pitchFamily="18" charset="0"/>
              </a:rPr>
              <a:t/>
            </a:r>
            <a:br>
              <a:rPr lang="en-US" b="1" dirty="0">
                <a:solidFill>
                  <a:prstClr val="black"/>
                </a:solidFill>
                <a:latin typeface="Times New Roman" pitchFamily="18" charset="0"/>
                <a:ea typeface="+mj-ea"/>
                <a:cs typeface="Times New Roman" pitchFamily="18" charset="0"/>
              </a:rPr>
            </a:br>
            <a:r>
              <a:rPr lang="en-US" sz="2200" b="1" dirty="0">
                <a:solidFill>
                  <a:srgbClr val="00B050"/>
                </a:solidFill>
                <a:latin typeface="Times New Roman" pitchFamily="18" charset="0"/>
                <a:ea typeface="+mj-ea"/>
                <a:cs typeface="Times New Roman" pitchFamily="18" charset="0"/>
              </a:rPr>
              <a:t>Joining words together to make nouns and adjectives</a:t>
            </a:r>
            <a:r>
              <a:rPr lang="en-US" sz="2200" b="1" dirty="0">
                <a:solidFill>
                  <a:srgbClr val="FF0000"/>
                </a:solidFill>
                <a:latin typeface="Times New Roman" pitchFamily="18" charset="0"/>
                <a:ea typeface="+mj-ea"/>
                <a:cs typeface="Times New Roman" pitchFamily="18" charset="0"/>
              </a:rPr>
              <a:t/>
            </a:r>
            <a:br>
              <a:rPr lang="en-US" sz="2200" b="1" dirty="0">
                <a:solidFill>
                  <a:srgbClr val="FF0000"/>
                </a:solidFill>
                <a:latin typeface="Times New Roman" pitchFamily="18" charset="0"/>
                <a:ea typeface="+mj-ea"/>
                <a:cs typeface="Times New Roman" pitchFamily="18" charset="0"/>
              </a:rPr>
            </a:br>
            <a:r>
              <a:rPr lang="en-US" b="1" dirty="0">
                <a:solidFill>
                  <a:srgbClr val="FF0000"/>
                </a:solidFill>
                <a:latin typeface="Times New Roman" pitchFamily="18" charset="0"/>
                <a:ea typeface="+mj-ea"/>
                <a:cs typeface="Times New Roman" pitchFamily="18" charset="0"/>
              </a:rPr>
              <a:t/>
            </a:r>
            <a:br>
              <a:rPr lang="en-US" b="1" dirty="0">
                <a:solidFill>
                  <a:srgbClr val="FF0000"/>
                </a:solidFill>
                <a:latin typeface="Times New Roman" pitchFamily="18" charset="0"/>
                <a:ea typeface="+mj-ea"/>
                <a:cs typeface="Times New Roman" pitchFamily="18" charset="0"/>
              </a:rPr>
            </a:br>
            <a:r>
              <a:rPr lang="en-US" b="1" dirty="0">
                <a:solidFill>
                  <a:prstClr val="black"/>
                </a:solidFill>
                <a:latin typeface="Times New Roman" pitchFamily="18" charset="0"/>
                <a:ea typeface="+mj-ea"/>
                <a:cs typeface="Times New Roman" pitchFamily="18" charset="0"/>
              </a:rPr>
              <a:t>Why is composition of words? </a:t>
            </a:r>
            <a:r>
              <a:rPr lang="en-US" sz="2200" b="1" dirty="0">
                <a:solidFill>
                  <a:prstClr val="black"/>
                </a:solidFill>
                <a:latin typeface="Times New Roman" pitchFamily="18" charset="0"/>
                <a:ea typeface="+mj-ea"/>
                <a:cs typeface="Times New Roman" pitchFamily="18" charset="0"/>
              </a:rPr>
              <a:t/>
            </a:r>
            <a:br>
              <a:rPr lang="en-US" sz="2200" b="1" dirty="0">
                <a:solidFill>
                  <a:prstClr val="black"/>
                </a:solidFill>
                <a:latin typeface="Times New Roman" pitchFamily="18" charset="0"/>
                <a:ea typeface="+mj-ea"/>
                <a:cs typeface="Times New Roman" pitchFamily="18" charset="0"/>
              </a:rPr>
            </a:br>
            <a:r>
              <a:rPr lang="en-US" sz="2200" b="1" dirty="0">
                <a:solidFill>
                  <a:prstClr val="black"/>
                </a:solidFill>
                <a:latin typeface="Times New Roman" pitchFamily="18" charset="0"/>
                <a:ea typeface="+mj-ea"/>
                <a:cs typeface="Times New Roman" pitchFamily="18" charset="0"/>
              </a:rPr>
              <a:t/>
            </a:r>
            <a:br>
              <a:rPr lang="en-US" sz="2200" b="1" dirty="0">
                <a:solidFill>
                  <a:prstClr val="black"/>
                </a:solidFill>
                <a:latin typeface="Times New Roman" pitchFamily="18" charset="0"/>
                <a:ea typeface="+mj-ea"/>
                <a:cs typeface="Times New Roman" pitchFamily="18" charset="0"/>
              </a:rPr>
            </a:br>
            <a:r>
              <a:rPr lang="en-US" sz="2200" b="1" dirty="0">
                <a:solidFill>
                  <a:srgbClr val="00B050"/>
                </a:solidFill>
                <a:latin typeface="Times New Roman" pitchFamily="18" charset="0"/>
                <a:ea typeface="+mj-ea"/>
                <a:cs typeface="Times New Roman" pitchFamily="18" charset="0"/>
              </a:rPr>
              <a:t>Show good mastery and creation of words for good spelling and writing compositions.</a:t>
            </a:r>
            <a:r>
              <a:rPr lang="en-US" sz="2200" b="1" dirty="0">
                <a:solidFill>
                  <a:srgbClr val="FF0000"/>
                </a:solidFill>
                <a:latin typeface="Times New Roman" pitchFamily="18" charset="0"/>
                <a:ea typeface="+mj-ea"/>
                <a:cs typeface="Times New Roman" pitchFamily="18" charset="0"/>
              </a:rPr>
              <a:t/>
            </a:r>
            <a:br>
              <a:rPr lang="en-US" sz="2200" b="1" dirty="0">
                <a:solidFill>
                  <a:srgbClr val="FF0000"/>
                </a:solidFill>
                <a:latin typeface="Times New Roman" pitchFamily="18" charset="0"/>
                <a:ea typeface="+mj-ea"/>
                <a:cs typeface="Times New Roman" pitchFamily="18" charset="0"/>
              </a:rPr>
            </a:br>
            <a:endParaRPr lang="en-US" dirty="0"/>
          </a:p>
        </p:txBody>
      </p:sp>
    </p:spTree>
    <p:extLst>
      <p:ext uri="{BB962C8B-B14F-4D97-AF65-F5344CB8AC3E}">
        <p14:creationId xmlns:p14="http://schemas.microsoft.com/office/powerpoint/2010/main" val="252502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0" indent="0" algn="just">
              <a:buNone/>
            </a:pPr>
            <a:r>
              <a:rPr lang="en-US" sz="2200" b="1" dirty="0">
                <a:solidFill>
                  <a:srgbClr val="F79646">
                    <a:lumMod val="75000"/>
                  </a:srgbClr>
                </a:solidFill>
                <a:latin typeface="Times New Roman" pitchFamily="18" charset="0"/>
                <a:ea typeface="+mj-ea"/>
                <a:cs typeface="Times New Roman" pitchFamily="18" charset="0"/>
              </a:rPr>
              <a:t> Spot the spelling mistakes</a:t>
            </a:r>
            <a:br>
              <a:rPr lang="en-US" sz="2200" b="1" dirty="0">
                <a:solidFill>
                  <a:srgbClr val="F79646">
                    <a:lumMod val="75000"/>
                  </a:srgbClr>
                </a:solidFill>
                <a:latin typeface="Times New Roman" pitchFamily="18" charset="0"/>
                <a:ea typeface="+mj-ea"/>
                <a:cs typeface="Times New Roman" pitchFamily="18" charset="0"/>
              </a:rPr>
            </a:br>
            <a:r>
              <a:rPr lang="en-US" sz="2200" b="1" dirty="0">
                <a:solidFill>
                  <a:srgbClr val="F79646">
                    <a:lumMod val="75000"/>
                  </a:srgbClr>
                </a:solidFill>
                <a:latin typeface="Times New Roman" pitchFamily="18" charset="0"/>
                <a:ea typeface="+mj-ea"/>
                <a:cs typeface="Times New Roman" pitchFamily="18" charset="0"/>
              </a:rPr>
              <a:t/>
            </a:r>
            <a:br>
              <a:rPr lang="en-US" sz="2200" b="1" dirty="0">
                <a:solidFill>
                  <a:srgbClr val="F79646">
                    <a:lumMod val="75000"/>
                  </a:srgbClr>
                </a:solidFill>
                <a:latin typeface="Times New Roman" pitchFamily="18" charset="0"/>
                <a:ea typeface="+mj-ea"/>
                <a:cs typeface="Times New Roman" pitchFamily="18" charset="0"/>
              </a:rPr>
            </a:br>
            <a:r>
              <a:rPr lang="en-US" sz="2200" b="1" dirty="0">
                <a:solidFill>
                  <a:srgbClr val="F79646">
                    <a:lumMod val="75000"/>
                  </a:srgbClr>
                </a:solidFill>
                <a:latin typeface="Times New Roman" pitchFamily="18" charset="0"/>
                <a:ea typeface="+mj-ea"/>
                <a:cs typeface="Times New Roman" pitchFamily="18" charset="0"/>
              </a:rPr>
              <a:t>         </a:t>
            </a:r>
            <a:r>
              <a:rPr lang="en-US" sz="2200" b="1" dirty="0">
                <a:solidFill>
                  <a:prstClr val="black"/>
                </a:solidFill>
                <a:latin typeface="Times New Roman" pitchFamily="18" charset="0"/>
                <a:ea typeface="+mj-ea"/>
                <a:cs typeface="Times New Roman" pitchFamily="18" charset="0"/>
              </a:rPr>
              <a:t>Women are celebrated across cultures due to </a:t>
            </a:r>
            <a:r>
              <a:rPr lang="en-US" sz="2200" b="1" dirty="0" err="1">
                <a:solidFill>
                  <a:prstClr val="black"/>
                </a:solidFill>
                <a:latin typeface="Times New Roman" pitchFamily="18" charset="0"/>
                <a:ea typeface="+mj-ea"/>
                <a:cs typeface="Times New Roman" pitchFamily="18" charset="0"/>
              </a:rPr>
              <a:t>cruciel</a:t>
            </a:r>
            <a:r>
              <a:rPr lang="en-US" sz="2200" b="1" dirty="0">
                <a:solidFill>
                  <a:prstClr val="black"/>
                </a:solidFill>
                <a:latin typeface="Times New Roman" pitchFamily="18" charset="0"/>
                <a:ea typeface="+mj-ea"/>
                <a:cs typeface="Times New Roman" pitchFamily="18" charset="0"/>
              </a:rPr>
              <a:t> roles they play in </a:t>
            </a:r>
            <a:r>
              <a:rPr lang="en-US" sz="2200" b="1" dirty="0" err="1">
                <a:solidFill>
                  <a:prstClr val="black"/>
                </a:solidFill>
                <a:latin typeface="Times New Roman" pitchFamily="18" charset="0"/>
                <a:ea typeface="+mj-ea"/>
                <a:cs typeface="Times New Roman" pitchFamily="18" charset="0"/>
              </a:rPr>
              <a:t>socitie</a:t>
            </a:r>
            <a:r>
              <a:rPr lang="en-US" sz="2200" b="1" dirty="0">
                <a:solidFill>
                  <a:prstClr val="black"/>
                </a:solidFill>
                <a:latin typeface="Times New Roman" pitchFamily="18" charset="0"/>
                <a:ea typeface="+mj-ea"/>
                <a:cs typeface="Times New Roman" pitchFamily="18" charset="0"/>
              </a:rPr>
              <a:t> as mothers, wives, daughters, and colleagues. Some women </a:t>
            </a:r>
            <a:r>
              <a:rPr lang="en-US" sz="2200" b="1" dirty="0" err="1">
                <a:solidFill>
                  <a:prstClr val="black"/>
                </a:solidFill>
                <a:latin typeface="Times New Roman" pitchFamily="18" charset="0"/>
                <a:ea typeface="+mj-ea"/>
                <a:cs typeface="Times New Roman" pitchFamily="18" charset="0"/>
              </a:rPr>
              <a:t>prefere</a:t>
            </a:r>
            <a:r>
              <a:rPr lang="en-US" sz="2200" b="1" dirty="0">
                <a:solidFill>
                  <a:prstClr val="black"/>
                </a:solidFill>
                <a:latin typeface="Times New Roman" pitchFamily="18" charset="0"/>
                <a:ea typeface="+mj-ea"/>
                <a:cs typeface="Times New Roman" pitchFamily="18" charset="0"/>
              </a:rPr>
              <a:t> outside careers while others choose to be homemakers. They play an </a:t>
            </a:r>
            <a:r>
              <a:rPr lang="en-US" sz="2200" b="1" dirty="0" err="1">
                <a:solidFill>
                  <a:prstClr val="black"/>
                </a:solidFill>
                <a:latin typeface="Times New Roman" pitchFamily="18" charset="0"/>
                <a:ea typeface="+mj-ea"/>
                <a:cs typeface="Times New Roman" pitchFamily="18" charset="0"/>
              </a:rPr>
              <a:t>importante</a:t>
            </a:r>
            <a:r>
              <a:rPr lang="en-US" sz="2200" b="1" dirty="0">
                <a:solidFill>
                  <a:prstClr val="black"/>
                </a:solidFill>
                <a:latin typeface="Times New Roman" pitchFamily="18" charset="0"/>
                <a:ea typeface="+mj-ea"/>
                <a:cs typeface="Times New Roman" pitchFamily="18" charset="0"/>
              </a:rPr>
              <a:t> role in shaping the child’s early </a:t>
            </a:r>
            <a:r>
              <a:rPr lang="en-US" sz="2200" b="1" dirty="0" err="1">
                <a:solidFill>
                  <a:prstClr val="black"/>
                </a:solidFill>
                <a:latin typeface="Times New Roman" pitchFamily="18" charset="0"/>
                <a:ea typeface="+mj-ea"/>
                <a:cs typeface="Times New Roman" pitchFamily="18" charset="0"/>
              </a:rPr>
              <a:t>growthness</a:t>
            </a:r>
            <a:r>
              <a:rPr lang="en-US" sz="2200" b="1" dirty="0">
                <a:solidFill>
                  <a:prstClr val="black"/>
                </a:solidFill>
                <a:latin typeface="Times New Roman" pitchFamily="18" charset="0"/>
                <a:ea typeface="+mj-ea"/>
                <a:cs typeface="Times New Roman" pitchFamily="18" charset="0"/>
              </a:rPr>
              <a:t> and education. In the workplace, women have become a leading force in </a:t>
            </a:r>
            <a:r>
              <a:rPr lang="en-US" sz="2200" b="1" dirty="0" err="1">
                <a:solidFill>
                  <a:prstClr val="black"/>
                </a:solidFill>
                <a:latin typeface="Times New Roman" pitchFamily="18" charset="0"/>
                <a:ea typeface="+mj-ea"/>
                <a:cs typeface="Times New Roman" pitchFamily="18" charset="0"/>
              </a:rPr>
              <a:t>variedable</a:t>
            </a:r>
            <a:r>
              <a:rPr lang="en-US" sz="2200" b="1" dirty="0">
                <a:solidFill>
                  <a:prstClr val="black"/>
                </a:solidFill>
                <a:latin typeface="Times New Roman" pitchFamily="18" charset="0"/>
                <a:ea typeface="+mj-ea"/>
                <a:cs typeface="Times New Roman" pitchFamily="18" charset="0"/>
              </a:rPr>
              <a:t> spheres including decisional making ones. International Women’s Day is celebrated worldwide on March 8</a:t>
            </a:r>
            <a:r>
              <a:rPr lang="en-US" sz="2200" b="1" baseline="30000" dirty="0">
                <a:solidFill>
                  <a:prstClr val="black"/>
                </a:solidFill>
                <a:latin typeface="Times New Roman" pitchFamily="18" charset="0"/>
                <a:ea typeface="+mj-ea"/>
                <a:cs typeface="Times New Roman" pitchFamily="18" charset="0"/>
              </a:rPr>
              <a:t>th</a:t>
            </a:r>
            <a:r>
              <a:rPr lang="en-US" sz="2200" b="1" dirty="0">
                <a:solidFill>
                  <a:prstClr val="black"/>
                </a:solidFill>
                <a:latin typeface="Times New Roman" pitchFamily="18" charset="0"/>
                <a:ea typeface="+mj-ea"/>
                <a:cs typeface="Times New Roman" pitchFamily="18" charset="0"/>
              </a:rPr>
              <a:t> cutting across borders and boundaries of </a:t>
            </a:r>
            <a:r>
              <a:rPr lang="en-US" sz="2200" b="1" dirty="0" err="1">
                <a:solidFill>
                  <a:prstClr val="black"/>
                </a:solidFill>
                <a:latin typeface="Times New Roman" pitchFamily="18" charset="0"/>
                <a:ea typeface="+mj-ea"/>
                <a:cs typeface="Times New Roman" pitchFamily="18" charset="0"/>
              </a:rPr>
              <a:t>culturale</a:t>
            </a:r>
            <a:r>
              <a:rPr lang="en-US" sz="2200" b="1" dirty="0">
                <a:solidFill>
                  <a:prstClr val="black"/>
                </a:solidFill>
                <a:latin typeface="Times New Roman" pitchFamily="18" charset="0"/>
                <a:ea typeface="+mj-ea"/>
                <a:cs typeface="Times New Roman" pitchFamily="18" charset="0"/>
              </a:rPr>
              <a:t> </a:t>
            </a:r>
            <a:r>
              <a:rPr lang="en-US" sz="2200" b="1" dirty="0" err="1">
                <a:solidFill>
                  <a:prstClr val="black"/>
                </a:solidFill>
                <a:latin typeface="Times New Roman" pitchFamily="18" charset="0"/>
                <a:ea typeface="+mj-ea"/>
                <a:cs typeface="Times New Roman" pitchFamily="18" charset="0"/>
              </a:rPr>
              <a:t>differencies</a:t>
            </a:r>
            <a:r>
              <a:rPr lang="en-US" sz="2200" b="1" dirty="0">
                <a:solidFill>
                  <a:prstClr val="black"/>
                </a:solidFill>
                <a:latin typeface="Times New Roman" pitchFamily="18" charset="0"/>
                <a:ea typeface="+mj-ea"/>
                <a:cs typeface="Times New Roman" pitchFamily="18" charset="0"/>
              </a:rPr>
              <a:t>. </a:t>
            </a:r>
            <a:r>
              <a:rPr lang="en-US" sz="2200" b="1" dirty="0" err="1">
                <a:solidFill>
                  <a:prstClr val="black"/>
                </a:solidFill>
                <a:latin typeface="Times New Roman" pitchFamily="18" charset="0"/>
                <a:ea typeface="+mj-ea"/>
                <a:cs typeface="Times New Roman" pitchFamily="18" charset="0"/>
              </a:rPr>
              <a:t>Womens</a:t>
            </a:r>
            <a:r>
              <a:rPr lang="en-US" sz="2200" b="1" dirty="0">
                <a:solidFill>
                  <a:prstClr val="black"/>
                </a:solidFill>
                <a:latin typeface="Times New Roman" pitchFamily="18" charset="0"/>
                <a:ea typeface="+mj-ea"/>
                <a:cs typeface="Times New Roman" pitchFamily="18" charset="0"/>
              </a:rPr>
              <a:t> are also celebrated in many festivals. For example, they are celebrated </a:t>
            </a:r>
            <a:r>
              <a:rPr lang="en-US" sz="2200" b="1" dirty="0" err="1">
                <a:solidFill>
                  <a:prstClr val="black"/>
                </a:solidFill>
                <a:latin typeface="Times New Roman" pitchFamily="18" charset="0"/>
                <a:ea typeface="+mj-ea"/>
                <a:cs typeface="Times New Roman" pitchFamily="18" charset="0"/>
              </a:rPr>
              <a:t>throughing</a:t>
            </a:r>
            <a:r>
              <a:rPr lang="en-US" sz="2200" b="1" dirty="0">
                <a:solidFill>
                  <a:prstClr val="black"/>
                </a:solidFill>
                <a:latin typeface="Times New Roman" pitchFamily="18" charset="0"/>
                <a:ea typeface="+mj-ea"/>
                <a:cs typeface="Times New Roman" pitchFamily="18" charset="0"/>
              </a:rPr>
              <a:t> a wife-carrying international competition in Finland.</a:t>
            </a:r>
            <a:r>
              <a:rPr lang="en-US" sz="4000" dirty="0">
                <a:solidFill>
                  <a:prstClr val="black"/>
                </a:solidFill>
                <a:ea typeface="+mj-ea"/>
                <a:cs typeface="+mj-cs"/>
              </a:rPr>
              <a:t/>
            </a:r>
            <a:br>
              <a:rPr lang="en-US" sz="4000" dirty="0">
                <a:solidFill>
                  <a:prstClr val="black"/>
                </a:solidFill>
                <a:ea typeface="+mj-ea"/>
                <a:cs typeface="+mj-cs"/>
              </a:rPr>
            </a:br>
            <a:endParaRPr lang="en-US" dirty="0"/>
          </a:p>
        </p:txBody>
      </p:sp>
    </p:spTree>
    <p:extLst>
      <p:ext uri="{BB962C8B-B14F-4D97-AF65-F5344CB8AC3E}">
        <p14:creationId xmlns:p14="http://schemas.microsoft.com/office/powerpoint/2010/main" val="1205827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Picture 2" descr="C:\Users\Admin\Desktop\20190207_02431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341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20190207_02502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0"/>
            <a:ext cx="93245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384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20190207_02573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216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20190207_03010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520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4" name="Picture 2" descr="C:\Users\Admin\Desktop\20190207_03053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694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latin typeface="Times New Roman" pitchFamily="18" charset="0"/>
                <a:cs typeface="Times New Roman" pitchFamily="18" charset="0"/>
              </a:rPr>
              <a:t>What is composition?</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600200"/>
            <a:ext cx="8507288" cy="4525963"/>
          </a:xfrm>
        </p:spPr>
        <p:txBody>
          <a:bodyPr>
            <a:normAutofit fontScale="92500"/>
          </a:bodyPr>
          <a:lstStyle/>
          <a:p>
            <a:pPr marL="0" indent="0">
              <a:buNone/>
            </a:pPr>
            <a:endParaRPr lang="en-US" dirty="0" smtClean="0"/>
          </a:p>
          <a:p>
            <a:pPr marL="0" indent="0">
              <a:buNone/>
            </a:pPr>
            <a:r>
              <a:rPr lang="en-US" dirty="0" smtClean="0">
                <a:latin typeface="Times New Roman" pitchFamily="18" charset="0"/>
                <a:cs typeface="Times New Roman" pitchFamily="18" charset="0"/>
              </a:rPr>
              <a:t>It is combing a number of elements together to make a complex whole.</a:t>
            </a:r>
          </a:p>
          <a:p>
            <a:pPr marL="0" indent="0">
              <a:buNone/>
            </a:pPr>
            <a:endParaRPr lang="en-US" dirty="0">
              <a:latin typeface="Times New Roman" pitchFamily="18" charset="0"/>
              <a:cs typeface="Times New Roman" pitchFamily="18" charset="0"/>
            </a:endParaRPr>
          </a:p>
          <a:p>
            <a:pPr marL="0" indent="0">
              <a:buNone/>
            </a:pPr>
            <a:r>
              <a:rPr lang="en-US" dirty="0"/>
              <a:t>Composition is </a:t>
            </a:r>
            <a:r>
              <a:rPr lang="en-US" dirty="0">
                <a:solidFill>
                  <a:srgbClr val="0070C0"/>
                </a:solidFill>
              </a:rPr>
              <a:t>“a product of mixing  or combining  various  elements or ingredients.” </a:t>
            </a:r>
            <a:r>
              <a:rPr lang="en-US" dirty="0"/>
              <a:t>(Merriam Webster)</a:t>
            </a:r>
            <a:endParaRPr lang="en-US" dirty="0" smtClean="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7449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2332037"/>
            <a:ext cx="8229600" cy="4525963"/>
          </a:xfrm>
        </p:spPr>
        <p:txBody>
          <a:bodyPr/>
          <a:lstStyle/>
          <a:p>
            <a:pPr marL="0" indent="0" algn="ctr">
              <a:buNone/>
            </a:pPr>
            <a:r>
              <a:rPr lang="en-US" dirty="0">
                <a:solidFill>
                  <a:srgbClr val="00B050"/>
                </a:solidFill>
                <a:latin typeface="Bernard MT Condensed" pitchFamily="18" charset="0"/>
              </a:rPr>
              <a:t>Paragraph Writing</a:t>
            </a:r>
            <a:br>
              <a:rPr lang="en-US" dirty="0">
                <a:solidFill>
                  <a:srgbClr val="00B050"/>
                </a:solidFill>
                <a:latin typeface="Bernard MT Condensed" pitchFamily="18" charset="0"/>
              </a:rPr>
            </a:br>
            <a:r>
              <a:rPr lang="en-US" dirty="0">
                <a:solidFill>
                  <a:srgbClr val="00B050"/>
                </a:solidFill>
                <a:latin typeface="Bernard MT Condensed" pitchFamily="18" charset="0"/>
              </a:rPr>
              <a:t>- Semester 2- </a:t>
            </a:r>
            <a:endParaRPr lang="en-US" dirty="0"/>
          </a:p>
        </p:txBody>
      </p:sp>
    </p:spTree>
    <p:extLst>
      <p:ext uri="{BB962C8B-B14F-4D97-AF65-F5344CB8AC3E}">
        <p14:creationId xmlns:p14="http://schemas.microsoft.com/office/powerpoint/2010/main" val="3469104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0" indent="0" algn="just">
              <a:buNone/>
            </a:pPr>
            <a:r>
              <a:rPr lang="en-US" dirty="0">
                <a:solidFill>
                  <a:prstClr val="black"/>
                </a:solidFill>
                <a:latin typeface="Times New Roman" pitchFamily="18" charset="0"/>
                <a:ea typeface="+mj-ea"/>
                <a:cs typeface="Times New Roman" pitchFamily="18" charset="0"/>
              </a:rPr>
              <a:t>A paragraph is a group of sentences about </a:t>
            </a:r>
            <a:r>
              <a:rPr lang="en-US" dirty="0">
                <a:solidFill>
                  <a:srgbClr val="FF0000"/>
                </a:solidFill>
                <a:latin typeface="Times New Roman" pitchFamily="18" charset="0"/>
                <a:ea typeface="+mj-ea"/>
                <a:cs typeface="Times New Roman" pitchFamily="18" charset="0"/>
              </a:rPr>
              <a:t>one main idea</a:t>
            </a:r>
            <a:r>
              <a:rPr lang="en-US" dirty="0">
                <a:solidFill>
                  <a:prstClr val="black"/>
                </a:solidFill>
                <a:latin typeface="Times New Roman" pitchFamily="18" charset="0"/>
                <a:ea typeface="+mj-ea"/>
                <a:cs typeface="Times New Roman" pitchFamily="18" charset="0"/>
              </a:rPr>
              <a:t>. This means that each paragraph has </a:t>
            </a:r>
            <a:r>
              <a:rPr lang="en-US" dirty="0">
                <a:solidFill>
                  <a:srgbClr val="00B050"/>
                </a:solidFill>
                <a:latin typeface="Times New Roman" pitchFamily="18" charset="0"/>
                <a:ea typeface="+mj-ea"/>
                <a:cs typeface="Times New Roman" pitchFamily="18" charset="0"/>
              </a:rPr>
              <a:t>a topic </a:t>
            </a:r>
            <a:r>
              <a:rPr lang="en-US" dirty="0">
                <a:solidFill>
                  <a:prstClr val="black"/>
                </a:solidFill>
                <a:latin typeface="Times New Roman" pitchFamily="18" charset="0"/>
                <a:ea typeface="+mj-ea"/>
                <a:cs typeface="Times New Roman" pitchFamily="18" charset="0"/>
              </a:rPr>
              <a:t>(what you are writing about) and </a:t>
            </a:r>
            <a:r>
              <a:rPr lang="en-US" dirty="0">
                <a:solidFill>
                  <a:srgbClr val="00B050"/>
                </a:solidFill>
                <a:latin typeface="Times New Roman" pitchFamily="18" charset="0"/>
                <a:ea typeface="+mj-ea"/>
                <a:cs typeface="Times New Roman" pitchFamily="18" charset="0"/>
              </a:rPr>
              <a:t>a focus </a:t>
            </a:r>
            <a:r>
              <a:rPr lang="en-US" dirty="0">
                <a:solidFill>
                  <a:prstClr val="black"/>
                </a:solidFill>
                <a:latin typeface="Times New Roman" pitchFamily="18" charset="0"/>
                <a:ea typeface="+mj-ea"/>
                <a:cs typeface="Times New Roman" pitchFamily="18" charset="0"/>
              </a:rPr>
              <a:t>(what you want to say about that topic). The paragraph contains a topic sentence, supporting sentences, and a concluding sentence. In a good paragraph all the </a:t>
            </a:r>
            <a:r>
              <a:rPr lang="en-US" dirty="0">
                <a:solidFill>
                  <a:srgbClr val="0070C0"/>
                </a:solidFill>
                <a:latin typeface="Times New Roman" pitchFamily="18" charset="0"/>
                <a:ea typeface="+mj-ea"/>
                <a:cs typeface="Times New Roman" pitchFamily="18" charset="0"/>
              </a:rPr>
              <a:t>sentences </a:t>
            </a:r>
            <a:r>
              <a:rPr lang="en-US" dirty="0">
                <a:solidFill>
                  <a:prstClr val="black"/>
                </a:solidFill>
                <a:latin typeface="Times New Roman" pitchFamily="18" charset="0"/>
                <a:ea typeface="+mj-ea"/>
                <a:cs typeface="Times New Roman" pitchFamily="18" charset="0"/>
              </a:rPr>
              <a:t>should be </a:t>
            </a:r>
            <a:r>
              <a:rPr lang="en-US" dirty="0">
                <a:solidFill>
                  <a:srgbClr val="0070C0"/>
                </a:solidFill>
                <a:latin typeface="Times New Roman" pitchFamily="18" charset="0"/>
                <a:ea typeface="+mj-ea"/>
                <a:cs typeface="Times New Roman" pitchFamily="18" charset="0"/>
              </a:rPr>
              <a:t>connected</a:t>
            </a:r>
            <a:r>
              <a:rPr lang="en-US" dirty="0">
                <a:solidFill>
                  <a:prstClr val="black"/>
                </a:solidFill>
                <a:latin typeface="Times New Roman" pitchFamily="18" charset="0"/>
                <a:ea typeface="+mj-ea"/>
                <a:cs typeface="Times New Roman" pitchFamily="18" charset="0"/>
              </a:rPr>
              <a:t> to the topic and focus. </a:t>
            </a:r>
            <a:r>
              <a:rPr lang="fr-FR" sz="2900" dirty="0">
                <a:solidFill>
                  <a:prstClr val="black"/>
                </a:solidFill>
                <a:ea typeface="+mj-ea"/>
                <a:cs typeface="+mj-cs"/>
              </a:rPr>
              <a:t/>
            </a:r>
            <a:br>
              <a:rPr lang="fr-FR" sz="2900" dirty="0">
                <a:solidFill>
                  <a:prstClr val="black"/>
                </a:solidFill>
                <a:ea typeface="+mj-ea"/>
                <a:cs typeface="+mj-cs"/>
              </a:rPr>
            </a:br>
            <a:r>
              <a:rPr lang="en-US" dirty="0">
                <a:solidFill>
                  <a:prstClr val="black"/>
                </a:solidFill>
                <a:latin typeface="Times New Roman" pitchFamily="18" charset="0"/>
                <a:ea typeface="+mj-ea"/>
                <a:cs typeface="Times New Roman" pitchFamily="18" charset="0"/>
              </a:rPr>
              <a:t> </a:t>
            </a:r>
            <a:r>
              <a:rPr lang="fr-FR" sz="1800" dirty="0">
                <a:solidFill>
                  <a:prstClr val="black"/>
                </a:solidFill>
                <a:ea typeface="+mj-ea"/>
                <a:cs typeface="+mj-cs"/>
              </a:rPr>
              <a:t/>
            </a:r>
            <a:br>
              <a:rPr lang="fr-FR" sz="1800" dirty="0">
                <a:solidFill>
                  <a:prstClr val="black"/>
                </a:solidFill>
                <a:ea typeface="+mj-ea"/>
                <a:cs typeface="+mj-cs"/>
              </a:rPr>
            </a:br>
            <a:endParaRPr lang="en-US" dirty="0"/>
          </a:p>
        </p:txBody>
      </p:sp>
    </p:spTree>
    <p:extLst>
      <p:ext uri="{BB962C8B-B14F-4D97-AF65-F5344CB8AC3E}">
        <p14:creationId xmlns:p14="http://schemas.microsoft.com/office/powerpoint/2010/main" val="3770514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b="1" dirty="0">
                <a:solidFill>
                  <a:srgbClr val="FF0000"/>
                </a:solidFill>
                <a:latin typeface="Times New Roman" pitchFamily="18" charset="0"/>
                <a:cs typeface="Times New Roman" pitchFamily="18" charset="0"/>
              </a:rPr>
              <a:t>What is a topic sentence?</a:t>
            </a:r>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r>
              <a:rPr lang="en-US" dirty="0">
                <a:latin typeface="Times New Roman" pitchFamily="18" charset="0"/>
                <a:cs typeface="Times New Roman" pitchFamily="18" charset="0"/>
              </a:rPr>
              <a:t>The topic sentence is often (but not always), the first sentence in the paragraph. The topic sentence tells the reader what the main idea of the paragraph is, i.e., </a:t>
            </a:r>
            <a:r>
              <a:rPr lang="en-US" b="1" dirty="0">
                <a:latin typeface="Times New Roman" pitchFamily="18" charset="0"/>
                <a:cs typeface="Times New Roman" pitchFamily="18" charset="0"/>
              </a:rPr>
              <a:t>the topic</a:t>
            </a:r>
            <a:r>
              <a:rPr lang="en-US" dirty="0">
                <a:latin typeface="Times New Roman" pitchFamily="18" charset="0"/>
                <a:cs typeface="Times New Roman" pitchFamily="18" charset="0"/>
              </a:rPr>
              <a:t> and </a:t>
            </a:r>
            <a:r>
              <a:rPr lang="en-US" b="1" dirty="0">
                <a:latin typeface="Times New Roman" pitchFamily="18" charset="0"/>
                <a:cs typeface="Times New Roman" pitchFamily="18" charset="0"/>
              </a:rPr>
              <a:t>focus </a:t>
            </a:r>
            <a:r>
              <a:rPr lang="en-US" dirty="0">
                <a:latin typeface="Times New Roman" pitchFamily="18" charset="0"/>
                <a:cs typeface="Times New Roman" pitchFamily="18" charset="0"/>
              </a:rPr>
              <a:t>of the paragraph. </a:t>
            </a:r>
            <a:r>
              <a:rPr lang="fr-FR" sz="2000" dirty="0"/>
              <a:t/>
            </a:r>
            <a:br>
              <a:rPr lang="fr-FR" sz="2000" dirty="0"/>
            </a:br>
            <a:endParaRPr lang="en-US" dirty="0"/>
          </a:p>
        </p:txBody>
      </p:sp>
    </p:spTree>
    <p:extLst>
      <p:ext uri="{BB962C8B-B14F-4D97-AF65-F5344CB8AC3E}">
        <p14:creationId xmlns:p14="http://schemas.microsoft.com/office/powerpoint/2010/main" val="3700757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0" indent="0">
              <a:buNone/>
            </a:pPr>
            <a:r>
              <a:rPr lang="en-US" sz="2800" b="1" dirty="0">
                <a:solidFill>
                  <a:srgbClr val="FF0000"/>
                </a:solidFill>
                <a:latin typeface="Times New Roman" pitchFamily="18" charset="0"/>
                <a:ea typeface="+mj-ea"/>
                <a:cs typeface="Times New Roman" pitchFamily="18" charset="0"/>
              </a:rPr>
              <a:t> Examples:</a:t>
            </a:r>
            <a:r>
              <a:rPr lang="fr-FR" sz="1600" dirty="0">
                <a:solidFill>
                  <a:prstClr val="black"/>
                </a:solidFill>
                <a:ea typeface="+mj-ea"/>
                <a:cs typeface="+mj-cs"/>
              </a:rPr>
              <a:t/>
            </a:r>
            <a:br>
              <a:rPr lang="fr-FR" sz="1600" dirty="0">
                <a:solidFill>
                  <a:prstClr val="black"/>
                </a:solidFill>
                <a:ea typeface="+mj-ea"/>
                <a:cs typeface="+mj-cs"/>
              </a:rPr>
            </a:br>
            <a:r>
              <a:rPr lang="fr-FR" sz="1600" dirty="0">
                <a:solidFill>
                  <a:prstClr val="black"/>
                </a:solidFill>
                <a:ea typeface="+mj-ea"/>
                <a:cs typeface="+mj-cs"/>
              </a:rPr>
              <a:t/>
            </a:r>
            <a:br>
              <a:rPr lang="fr-FR" sz="1600" dirty="0">
                <a:solidFill>
                  <a:prstClr val="black"/>
                </a:solidFill>
                <a:ea typeface="+mj-ea"/>
                <a:cs typeface="+mj-cs"/>
              </a:rPr>
            </a:br>
            <a:r>
              <a:rPr lang="fr-FR" sz="1600" dirty="0">
                <a:solidFill>
                  <a:prstClr val="black"/>
                </a:solidFill>
                <a:ea typeface="+mj-ea"/>
                <a:cs typeface="+mj-cs"/>
              </a:rPr>
              <a:t> </a:t>
            </a:r>
            <a:r>
              <a:rPr lang="en-US" sz="2400" i="1" dirty="0">
                <a:solidFill>
                  <a:srgbClr val="00B050"/>
                </a:solidFill>
                <a:latin typeface="Times New Roman" pitchFamily="18" charset="0"/>
                <a:ea typeface="+mj-ea"/>
                <a:cs typeface="Times New Roman" pitchFamily="18" charset="0"/>
              </a:rPr>
              <a:t>My best ever vacation was in Egypt two years ago.</a:t>
            </a:r>
            <a:r>
              <a:rPr lang="fr-FR" sz="2400" dirty="0">
                <a:solidFill>
                  <a:prstClr val="black"/>
                </a:solidFill>
                <a:latin typeface="Times New Roman" pitchFamily="18" charset="0"/>
                <a:ea typeface="+mj-ea"/>
                <a:cs typeface="Times New Roman" pitchFamily="18" charset="0"/>
              </a:rPr>
              <a:t/>
            </a:r>
            <a:br>
              <a:rPr lang="fr-FR" sz="2400" dirty="0">
                <a:solidFill>
                  <a:prstClr val="black"/>
                </a:solidFill>
                <a:latin typeface="Times New Roman" pitchFamily="18" charset="0"/>
                <a:ea typeface="+mj-ea"/>
                <a:cs typeface="Times New Roman" pitchFamily="18" charset="0"/>
              </a:rPr>
            </a:br>
            <a:r>
              <a:rPr lang="fr-FR" sz="2400" dirty="0">
                <a:solidFill>
                  <a:prstClr val="black"/>
                </a:solidFill>
                <a:latin typeface="Times New Roman" pitchFamily="18" charset="0"/>
                <a:ea typeface="+mj-ea"/>
                <a:cs typeface="Times New Roman" pitchFamily="18" charset="0"/>
              </a:rPr>
              <a:t/>
            </a:r>
            <a:br>
              <a:rPr lang="fr-FR" sz="2400" dirty="0">
                <a:solidFill>
                  <a:prstClr val="black"/>
                </a:solidFill>
                <a:latin typeface="Times New Roman" pitchFamily="18" charset="0"/>
                <a:ea typeface="+mj-ea"/>
                <a:cs typeface="Times New Roman" pitchFamily="18" charset="0"/>
              </a:rPr>
            </a:br>
            <a:r>
              <a:rPr lang="en-US" sz="2400" b="1" dirty="0">
                <a:solidFill>
                  <a:prstClr val="black"/>
                </a:solidFill>
                <a:latin typeface="Times New Roman" pitchFamily="18" charset="0"/>
                <a:ea typeface="+mj-ea"/>
                <a:cs typeface="Times New Roman" pitchFamily="18" charset="0"/>
              </a:rPr>
              <a:t>The topic</a:t>
            </a:r>
            <a:r>
              <a:rPr lang="en-US" sz="2400" dirty="0">
                <a:solidFill>
                  <a:prstClr val="black"/>
                </a:solidFill>
                <a:latin typeface="Times New Roman" pitchFamily="18" charset="0"/>
                <a:ea typeface="+mj-ea"/>
                <a:cs typeface="Times New Roman" pitchFamily="18" charset="0"/>
              </a:rPr>
              <a:t> is the writer’s trip to Egypt, and </a:t>
            </a:r>
            <a:r>
              <a:rPr lang="en-US" sz="2400" b="1" dirty="0">
                <a:solidFill>
                  <a:prstClr val="black"/>
                </a:solidFill>
                <a:latin typeface="Times New Roman" pitchFamily="18" charset="0"/>
                <a:ea typeface="+mj-ea"/>
                <a:cs typeface="Times New Roman" pitchFamily="18" charset="0"/>
              </a:rPr>
              <a:t>the focus</a:t>
            </a:r>
            <a:r>
              <a:rPr lang="en-US" sz="2400" dirty="0">
                <a:solidFill>
                  <a:prstClr val="black"/>
                </a:solidFill>
                <a:latin typeface="Times New Roman" pitchFamily="18" charset="0"/>
                <a:ea typeface="+mj-ea"/>
                <a:cs typeface="Times New Roman" pitchFamily="18" charset="0"/>
              </a:rPr>
              <a:t> is that it was his or her best ever vacation.</a:t>
            </a:r>
            <a:r>
              <a:rPr lang="fr-FR" sz="2400" dirty="0">
                <a:solidFill>
                  <a:prstClr val="black"/>
                </a:solidFill>
                <a:latin typeface="Times New Roman" pitchFamily="18" charset="0"/>
                <a:ea typeface="+mj-ea"/>
                <a:cs typeface="Times New Roman" pitchFamily="18" charset="0"/>
              </a:rPr>
              <a:t/>
            </a:r>
            <a:br>
              <a:rPr lang="fr-FR" sz="2400" dirty="0">
                <a:solidFill>
                  <a:prstClr val="black"/>
                </a:solidFill>
                <a:latin typeface="Times New Roman" pitchFamily="18" charset="0"/>
                <a:ea typeface="+mj-ea"/>
                <a:cs typeface="Times New Roman" pitchFamily="18" charset="0"/>
              </a:rPr>
            </a:br>
            <a:r>
              <a:rPr lang="fr-FR" sz="2400" dirty="0">
                <a:solidFill>
                  <a:prstClr val="black"/>
                </a:solidFill>
                <a:latin typeface="Times New Roman" pitchFamily="18" charset="0"/>
                <a:ea typeface="+mj-ea"/>
                <a:cs typeface="Times New Roman" pitchFamily="18" charset="0"/>
              </a:rPr>
              <a:t/>
            </a:r>
            <a:br>
              <a:rPr lang="fr-FR" sz="2400" dirty="0">
                <a:solidFill>
                  <a:prstClr val="black"/>
                </a:solidFill>
                <a:latin typeface="Times New Roman" pitchFamily="18" charset="0"/>
                <a:ea typeface="+mj-ea"/>
                <a:cs typeface="Times New Roman" pitchFamily="18" charset="0"/>
              </a:rPr>
            </a:br>
            <a:r>
              <a:rPr lang="en-US" sz="2400" i="1" dirty="0">
                <a:solidFill>
                  <a:srgbClr val="00B050"/>
                </a:solidFill>
                <a:latin typeface="Times New Roman" pitchFamily="18" charset="0"/>
                <a:ea typeface="+mj-ea"/>
                <a:cs typeface="Times New Roman" pitchFamily="18" charset="0"/>
              </a:rPr>
              <a:t>I am lucky because I have a wonderful family.</a:t>
            </a:r>
            <a:r>
              <a:rPr lang="en-US" sz="2400" dirty="0">
                <a:solidFill>
                  <a:srgbClr val="00B050"/>
                </a:solidFill>
                <a:latin typeface="Times New Roman" pitchFamily="18" charset="0"/>
                <a:ea typeface="+mj-ea"/>
                <a:cs typeface="Times New Roman" pitchFamily="18" charset="0"/>
              </a:rPr>
              <a:t> </a:t>
            </a:r>
            <a:br>
              <a:rPr lang="en-US" sz="2400" dirty="0">
                <a:solidFill>
                  <a:srgbClr val="00B050"/>
                </a:solidFill>
                <a:latin typeface="Times New Roman" pitchFamily="18" charset="0"/>
                <a:ea typeface="+mj-ea"/>
                <a:cs typeface="Times New Roman" pitchFamily="18" charset="0"/>
              </a:rPr>
            </a:br>
            <a:r>
              <a:rPr lang="fr-FR" sz="2400" dirty="0">
                <a:solidFill>
                  <a:prstClr val="black"/>
                </a:solidFill>
                <a:latin typeface="Times New Roman" pitchFamily="18" charset="0"/>
                <a:ea typeface="+mj-ea"/>
                <a:cs typeface="Times New Roman" pitchFamily="18" charset="0"/>
              </a:rPr>
              <a:t/>
            </a:r>
            <a:br>
              <a:rPr lang="fr-FR" sz="2400" dirty="0">
                <a:solidFill>
                  <a:prstClr val="black"/>
                </a:solidFill>
                <a:latin typeface="Times New Roman" pitchFamily="18" charset="0"/>
                <a:ea typeface="+mj-ea"/>
                <a:cs typeface="Times New Roman" pitchFamily="18" charset="0"/>
              </a:rPr>
            </a:br>
            <a:r>
              <a:rPr lang="en-US" sz="2400" b="1" dirty="0">
                <a:solidFill>
                  <a:prstClr val="black"/>
                </a:solidFill>
                <a:latin typeface="Times New Roman" pitchFamily="18" charset="0"/>
                <a:ea typeface="+mj-ea"/>
                <a:cs typeface="Times New Roman" pitchFamily="18" charset="0"/>
              </a:rPr>
              <a:t>The topic</a:t>
            </a:r>
            <a:r>
              <a:rPr lang="en-US" sz="2400" dirty="0">
                <a:solidFill>
                  <a:prstClr val="black"/>
                </a:solidFill>
                <a:latin typeface="Times New Roman" pitchFamily="18" charset="0"/>
                <a:ea typeface="+mj-ea"/>
                <a:cs typeface="Times New Roman" pitchFamily="18" charset="0"/>
              </a:rPr>
              <a:t> is the writer’s family, and </a:t>
            </a:r>
            <a:r>
              <a:rPr lang="en-US" sz="2400" b="1" dirty="0">
                <a:solidFill>
                  <a:prstClr val="black"/>
                </a:solidFill>
                <a:latin typeface="Times New Roman" pitchFamily="18" charset="0"/>
                <a:ea typeface="+mj-ea"/>
                <a:cs typeface="Times New Roman" pitchFamily="18" charset="0"/>
              </a:rPr>
              <a:t>the focus</a:t>
            </a:r>
            <a:r>
              <a:rPr lang="en-US" sz="2400" dirty="0">
                <a:solidFill>
                  <a:prstClr val="black"/>
                </a:solidFill>
                <a:latin typeface="Times New Roman" pitchFamily="18" charset="0"/>
                <a:ea typeface="+mj-ea"/>
                <a:cs typeface="Times New Roman" pitchFamily="18" charset="0"/>
              </a:rPr>
              <a:t> is why the family members are wonderful.</a:t>
            </a:r>
            <a:r>
              <a:rPr lang="fr-FR" sz="2400" dirty="0">
                <a:solidFill>
                  <a:prstClr val="black"/>
                </a:solidFill>
                <a:latin typeface="Times New Roman" pitchFamily="18" charset="0"/>
                <a:ea typeface="+mj-ea"/>
                <a:cs typeface="Times New Roman" pitchFamily="18" charset="0"/>
              </a:rPr>
              <a:t/>
            </a:r>
            <a:br>
              <a:rPr lang="fr-FR" sz="2400" dirty="0">
                <a:solidFill>
                  <a:prstClr val="black"/>
                </a:solidFill>
                <a:latin typeface="Times New Roman" pitchFamily="18" charset="0"/>
                <a:ea typeface="+mj-ea"/>
                <a:cs typeface="Times New Roman" pitchFamily="18" charset="0"/>
              </a:rPr>
            </a:br>
            <a:endParaRPr lang="en-US" dirty="0"/>
          </a:p>
        </p:txBody>
      </p:sp>
    </p:spTree>
    <p:extLst>
      <p:ext uri="{BB962C8B-B14F-4D97-AF65-F5344CB8AC3E}">
        <p14:creationId xmlns:p14="http://schemas.microsoft.com/office/powerpoint/2010/main" val="2902233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pPr marL="0" indent="0">
              <a:buNone/>
            </a:pPr>
            <a:r>
              <a:rPr lang="en-US" b="1" u="sng" dirty="0">
                <a:latin typeface="Times New Roman" pitchFamily="18" charset="0"/>
                <a:cs typeface="Times New Roman" pitchFamily="18" charset="0"/>
              </a:rPr>
              <a:t>Exercises:</a:t>
            </a:r>
            <a:br>
              <a:rPr lang="en-US" b="1" u="sng" dirty="0">
                <a:latin typeface="Times New Roman" pitchFamily="18" charset="0"/>
                <a:cs typeface="Times New Roman" pitchFamily="18" charset="0"/>
              </a:rPr>
            </a:br>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r>
              <a:rPr lang="en-US" dirty="0">
                <a:latin typeface="Times New Roman" pitchFamily="18" charset="0"/>
                <a:cs typeface="Times New Roman" pitchFamily="18" charset="0"/>
              </a:rPr>
              <a:t>Find the topic and the focus in the following topic sentences:</a:t>
            </a:r>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r>
              <a:rPr lang="en-US" dirty="0">
                <a:solidFill>
                  <a:srgbClr val="00B050"/>
                </a:solidFill>
                <a:latin typeface="Times New Roman" pitchFamily="18" charset="0"/>
                <a:cs typeface="Times New Roman" pitchFamily="18" charset="0"/>
              </a:rPr>
              <a:t>English is an international language for a couple of reasons.</a:t>
            </a:r>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r>
              <a:rPr lang="en-US" dirty="0">
                <a:solidFill>
                  <a:srgbClr val="00B050"/>
                </a:solidFill>
                <a:latin typeface="Times New Roman" pitchFamily="18" charset="0"/>
                <a:cs typeface="Times New Roman" pitchFamily="18" charset="0"/>
              </a:rPr>
              <a:t>Watching football matches is a waste of valuable time.</a:t>
            </a:r>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r>
              <a:rPr lang="en-US" dirty="0">
                <a:latin typeface="Times New Roman" pitchFamily="18" charset="0"/>
                <a:cs typeface="Times New Roman" pitchFamily="18" charset="0"/>
              </a:rPr>
              <a:t>………………………………………………………………</a:t>
            </a:r>
            <a:r>
              <a:rPr lang="fr-FR" dirty="0">
                <a:latin typeface="Times New Roman" pitchFamily="18" charset="0"/>
                <a:cs typeface="Times New Roman" pitchFamily="18" charset="0"/>
              </a:rPr>
              <a:t/>
            </a:r>
            <a:br>
              <a:rPr lang="fr-FR" dirty="0">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22975757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pPr marL="0" lvl="0" indent="0">
              <a:buNone/>
            </a:pPr>
            <a:r>
              <a:rPr lang="en-US" dirty="0">
                <a:latin typeface="Times New Roman" pitchFamily="18" charset="0"/>
                <a:cs typeface="Times New Roman" pitchFamily="18" charset="0"/>
              </a:rPr>
              <a:t>Write topic sentences for the following prompts</a:t>
            </a:r>
            <a:endParaRPr lang="fr-FR" dirty="0">
              <a:latin typeface="Times New Roman" pitchFamily="18" charset="0"/>
              <a:cs typeface="Times New Roman" pitchFamily="18" charset="0"/>
            </a:endParaRPr>
          </a:p>
          <a:p>
            <a:pPr lvl="0"/>
            <a:r>
              <a:rPr lang="en-US" dirty="0">
                <a:latin typeface="Times New Roman" pitchFamily="18" charset="0"/>
                <a:cs typeface="Times New Roman" pitchFamily="18" charset="0"/>
              </a:rPr>
              <a:t>Car accidents</a:t>
            </a:r>
            <a:endParaRPr lang="fr-FR" dirty="0">
              <a:latin typeface="Times New Roman" pitchFamily="18" charset="0"/>
              <a:cs typeface="Times New Roman" pitchFamily="18" charset="0"/>
            </a:endParaRPr>
          </a:p>
          <a:p>
            <a:pPr lvl="0"/>
            <a:r>
              <a:rPr lang="en-US" dirty="0">
                <a:latin typeface="Times New Roman" pitchFamily="18" charset="0"/>
                <a:cs typeface="Times New Roman" pitchFamily="18" charset="0"/>
              </a:rPr>
              <a:t>Wise people</a:t>
            </a:r>
            <a:endParaRPr lang="fr-FR" dirty="0">
              <a:latin typeface="Times New Roman" pitchFamily="18" charset="0"/>
              <a:cs typeface="Times New Roman" pitchFamily="18" charset="0"/>
            </a:endParaRPr>
          </a:p>
          <a:p>
            <a:pPr lvl="0"/>
            <a:r>
              <a:rPr lang="en-US" dirty="0">
                <a:latin typeface="Times New Roman" pitchFamily="18" charset="0"/>
                <a:cs typeface="Times New Roman" pitchFamily="18" charset="0"/>
              </a:rPr>
              <a:t>Education of children</a:t>
            </a:r>
            <a:endParaRPr lang="fr-FR"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3043212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00B050"/>
                </a:solidFill>
                <a:latin typeface="Times New Roman" pitchFamily="18" charset="0"/>
                <a:cs typeface="Times New Roman" pitchFamily="18" charset="0"/>
              </a:rPr>
              <a:t>What are the supporting sentences</a:t>
            </a:r>
            <a:endParaRPr lang="en-US" dirty="0"/>
          </a:p>
        </p:txBody>
      </p:sp>
      <p:sp>
        <p:nvSpPr>
          <p:cNvPr id="3" name="Espace réservé du contenu 2"/>
          <p:cNvSpPr>
            <a:spLocks noGrp="1"/>
          </p:cNvSpPr>
          <p:nvPr>
            <p:ph idx="1"/>
          </p:nvPr>
        </p:nvSpPr>
        <p:spPr/>
        <p:txBody>
          <a:bodyPr>
            <a:normAutofit lnSpcReduction="10000"/>
          </a:bodyPr>
          <a:lstStyle/>
          <a:p>
            <a:pPr marL="0" indent="0" algn="just">
              <a:buNone/>
            </a:pPr>
            <a:r>
              <a:rPr lang="en-US" b="1" dirty="0">
                <a:latin typeface="Times New Roman" pitchFamily="18" charset="0"/>
                <a:cs typeface="Times New Roman" pitchFamily="18" charset="0"/>
              </a:rPr>
              <a:t>The supporting sentences</a:t>
            </a:r>
            <a:r>
              <a:rPr lang="en-US" dirty="0">
                <a:latin typeface="Times New Roman" pitchFamily="18" charset="0"/>
                <a:cs typeface="Times New Roman" pitchFamily="18" charset="0"/>
              </a:rPr>
              <a:t> give examples, explanation, information and opinion to support the main idea of the paragraph. Therefore, all supporting sentences should help the reader to understand the topic and focus of the sentence.</a:t>
            </a:r>
          </a:p>
          <a:p>
            <a:pPr marL="0" indent="0" algn="just">
              <a:buNone/>
            </a:pPr>
            <a:r>
              <a:rPr lang="en-US" dirty="0">
                <a:latin typeface="Times New Roman" pitchFamily="18" charset="0"/>
                <a:cs typeface="Times New Roman" pitchFamily="18" charset="0"/>
              </a:rPr>
              <a:t>Example: </a:t>
            </a:r>
          </a:p>
          <a:p>
            <a:pPr marL="0" lvl="0" indent="0" algn="just">
              <a:buNone/>
            </a:pPr>
            <a:r>
              <a:rPr lang="en-US" dirty="0">
                <a:latin typeface="Times New Roman" pitchFamily="18" charset="0"/>
                <a:cs typeface="Times New Roman" pitchFamily="18" charset="0"/>
              </a:rPr>
              <a:t> </a:t>
            </a:r>
            <a:r>
              <a:rPr lang="en-US" dirty="0"/>
              <a:t>I am lucky because I have a wonderful family</a:t>
            </a:r>
            <a:r>
              <a:rPr lang="en-US" i="1" dirty="0"/>
              <a:t>. </a:t>
            </a:r>
            <a:r>
              <a:rPr lang="en-US" i="1" dirty="0">
                <a:solidFill>
                  <a:srgbClr val="0070C0"/>
                </a:solidFill>
              </a:rPr>
              <a:t>I love everyone in my family very much</a:t>
            </a:r>
            <a:r>
              <a:rPr lang="en-US" i="1" dirty="0"/>
              <a:t>. </a:t>
            </a:r>
            <a:r>
              <a:rPr lang="en-US" i="1" dirty="0">
                <a:solidFill>
                  <a:srgbClr val="7030A0"/>
                </a:solidFill>
              </a:rPr>
              <a:t>My mum is very kind and looks after all of the family</a:t>
            </a:r>
            <a:r>
              <a:rPr lang="en-US" dirty="0">
                <a:solidFill>
                  <a:srgbClr val="7030A0"/>
                </a:solidFill>
              </a:rPr>
              <a:t>. </a:t>
            </a:r>
            <a:endParaRPr lang="fr-FR" dirty="0">
              <a:solidFill>
                <a:srgbClr val="7030A0"/>
              </a:solidFill>
            </a:endParaRPr>
          </a:p>
          <a:p>
            <a:pPr marL="0" indent="0">
              <a:buNone/>
            </a:pPr>
            <a:endParaRPr lang="en-US" dirty="0"/>
          </a:p>
        </p:txBody>
      </p:sp>
    </p:spTree>
    <p:extLst>
      <p:ext uri="{BB962C8B-B14F-4D97-AF65-F5344CB8AC3E}">
        <p14:creationId xmlns:p14="http://schemas.microsoft.com/office/powerpoint/2010/main" val="772378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sz="2400" dirty="0">
                <a:solidFill>
                  <a:srgbClr val="FF0000"/>
                </a:solidFill>
                <a:ea typeface="+mj-ea"/>
                <a:cs typeface="+mj-cs"/>
              </a:rPr>
              <a:t>Exercise: write some supporting sentences for the following topic sentences</a:t>
            </a:r>
            <a:r>
              <a:rPr lang="fr-FR" sz="2400" dirty="0">
                <a:solidFill>
                  <a:srgbClr val="FF0000"/>
                </a:solidFill>
                <a:ea typeface="+mj-ea"/>
                <a:cs typeface="+mj-cs"/>
              </a:rPr>
              <a:t/>
            </a:r>
            <a:br>
              <a:rPr lang="fr-FR" sz="2400" dirty="0">
                <a:solidFill>
                  <a:srgbClr val="FF0000"/>
                </a:solidFill>
                <a:ea typeface="+mj-ea"/>
                <a:cs typeface="+mj-cs"/>
              </a:rPr>
            </a:br>
            <a:r>
              <a:rPr lang="fr-FR" sz="2400" dirty="0">
                <a:solidFill>
                  <a:srgbClr val="FF0000"/>
                </a:solidFill>
                <a:ea typeface="+mj-ea"/>
                <a:cs typeface="+mj-cs"/>
              </a:rPr>
              <a:t/>
            </a:r>
            <a:br>
              <a:rPr lang="fr-FR" sz="2400" dirty="0">
                <a:solidFill>
                  <a:srgbClr val="FF0000"/>
                </a:solidFill>
                <a:ea typeface="+mj-ea"/>
                <a:cs typeface="+mj-cs"/>
              </a:rPr>
            </a:br>
            <a:r>
              <a:rPr lang="en-US" sz="2400" dirty="0">
                <a:solidFill>
                  <a:prstClr val="black"/>
                </a:solidFill>
                <a:ea typeface="+mj-ea"/>
                <a:cs typeface="+mj-cs"/>
              </a:rPr>
              <a:t>English is an international language for a couple of reasons.. .………...………………………………………………………………………………….........................................................................................................................................................................................................................................................................................................................................................................</a:t>
            </a:r>
            <a:r>
              <a:rPr lang="fr-FR" sz="2400" dirty="0">
                <a:solidFill>
                  <a:prstClr val="black"/>
                </a:solidFill>
                <a:ea typeface="+mj-ea"/>
                <a:cs typeface="+mj-cs"/>
              </a:rPr>
              <a:t/>
            </a:r>
            <a:br>
              <a:rPr lang="fr-FR" sz="2400" dirty="0">
                <a:solidFill>
                  <a:prstClr val="black"/>
                </a:solidFill>
                <a:ea typeface="+mj-ea"/>
                <a:cs typeface="+mj-cs"/>
              </a:rPr>
            </a:br>
            <a:endParaRPr lang="en-US" dirty="0"/>
          </a:p>
        </p:txBody>
      </p:sp>
    </p:spTree>
    <p:extLst>
      <p:ext uri="{BB962C8B-B14F-4D97-AF65-F5344CB8AC3E}">
        <p14:creationId xmlns:p14="http://schemas.microsoft.com/office/powerpoint/2010/main" val="1088979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0" indent="0">
              <a:buNone/>
            </a:pPr>
            <a:r>
              <a:rPr lang="en-US" sz="2800" b="1" dirty="0">
                <a:solidFill>
                  <a:srgbClr val="00B050"/>
                </a:solidFill>
                <a:latin typeface="Times New Roman" pitchFamily="18" charset="0"/>
                <a:ea typeface="+mj-ea"/>
                <a:cs typeface="Times New Roman" pitchFamily="18" charset="0"/>
              </a:rPr>
              <a:t>What is the concluding or ending sentence?</a:t>
            </a:r>
            <a:r>
              <a:rPr lang="fr-FR" sz="2800" dirty="0">
                <a:solidFill>
                  <a:prstClr val="black"/>
                </a:solidFill>
                <a:latin typeface="Times New Roman" pitchFamily="18" charset="0"/>
                <a:ea typeface="+mj-ea"/>
                <a:cs typeface="Times New Roman" pitchFamily="18" charset="0"/>
              </a:rPr>
              <a:t/>
            </a:r>
            <a:br>
              <a:rPr lang="fr-FR" sz="2800" dirty="0">
                <a:solidFill>
                  <a:prstClr val="black"/>
                </a:solidFill>
                <a:latin typeface="Times New Roman" pitchFamily="18" charset="0"/>
                <a:ea typeface="+mj-ea"/>
                <a:cs typeface="Times New Roman" pitchFamily="18" charset="0"/>
              </a:rPr>
            </a:br>
            <a:r>
              <a:rPr lang="fr-FR" sz="2800" dirty="0">
                <a:solidFill>
                  <a:prstClr val="black"/>
                </a:solidFill>
                <a:latin typeface="Times New Roman" pitchFamily="18" charset="0"/>
                <a:ea typeface="+mj-ea"/>
                <a:cs typeface="Times New Roman" pitchFamily="18" charset="0"/>
              </a:rPr>
              <a:t/>
            </a:r>
            <a:br>
              <a:rPr lang="fr-FR" sz="2800" dirty="0">
                <a:solidFill>
                  <a:prstClr val="black"/>
                </a:solidFill>
                <a:latin typeface="Times New Roman" pitchFamily="18" charset="0"/>
                <a:ea typeface="+mj-ea"/>
                <a:cs typeface="Times New Roman" pitchFamily="18" charset="0"/>
              </a:rPr>
            </a:br>
            <a:r>
              <a:rPr lang="en-US" sz="2800" dirty="0">
                <a:solidFill>
                  <a:prstClr val="black"/>
                </a:solidFill>
                <a:latin typeface="Times New Roman" pitchFamily="18" charset="0"/>
                <a:ea typeface="+mj-ea"/>
                <a:cs typeface="Times New Roman" pitchFamily="18" charset="0"/>
              </a:rPr>
              <a:t>The concluding sentence is the last sentence in the paragraph. It is often similar to the topic sentence and reminds the reader of the topic and focus of the paragraph, but it should use different words, if possible. </a:t>
            </a:r>
            <a:r>
              <a:rPr lang="fr-FR" sz="2800" dirty="0">
                <a:solidFill>
                  <a:prstClr val="black"/>
                </a:solidFill>
                <a:latin typeface="Times New Roman" pitchFamily="18" charset="0"/>
                <a:ea typeface="+mj-ea"/>
                <a:cs typeface="Times New Roman" pitchFamily="18" charset="0"/>
              </a:rPr>
              <a:t/>
            </a:r>
            <a:br>
              <a:rPr lang="fr-FR" sz="2800" dirty="0">
                <a:solidFill>
                  <a:prstClr val="black"/>
                </a:solidFill>
                <a:latin typeface="Times New Roman" pitchFamily="18" charset="0"/>
                <a:ea typeface="+mj-ea"/>
                <a:cs typeface="Times New Roman" pitchFamily="18" charset="0"/>
              </a:rPr>
            </a:br>
            <a:r>
              <a:rPr lang="fr-FR" sz="2800" dirty="0">
                <a:solidFill>
                  <a:prstClr val="black"/>
                </a:solidFill>
                <a:latin typeface="Times New Roman" pitchFamily="18" charset="0"/>
                <a:ea typeface="+mj-ea"/>
                <a:cs typeface="Times New Roman" pitchFamily="18" charset="0"/>
              </a:rPr>
              <a:t/>
            </a:r>
            <a:br>
              <a:rPr lang="fr-FR" sz="2800" dirty="0">
                <a:solidFill>
                  <a:prstClr val="black"/>
                </a:solidFill>
                <a:latin typeface="Times New Roman" pitchFamily="18" charset="0"/>
                <a:ea typeface="+mj-ea"/>
                <a:cs typeface="Times New Roman" pitchFamily="18" charset="0"/>
              </a:rPr>
            </a:br>
            <a:r>
              <a:rPr lang="en-US" sz="2800" b="1" dirty="0">
                <a:solidFill>
                  <a:srgbClr val="00B050"/>
                </a:solidFill>
                <a:latin typeface="Times New Roman" pitchFamily="18" charset="0"/>
                <a:ea typeface="+mj-ea"/>
                <a:cs typeface="Times New Roman" pitchFamily="18" charset="0"/>
              </a:rPr>
              <a:t>Examples:</a:t>
            </a:r>
            <a:r>
              <a:rPr lang="fr-FR" sz="2800" dirty="0">
                <a:solidFill>
                  <a:srgbClr val="00B050"/>
                </a:solidFill>
                <a:latin typeface="Times New Roman" pitchFamily="18" charset="0"/>
                <a:ea typeface="+mj-ea"/>
                <a:cs typeface="Times New Roman" pitchFamily="18" charset="0"/>
              </a:rPr>
              <a:t/>
            </a:r>
            <a:br>
              <a:rPr lang="fr-FR" sz="2800" dirty="0">
                <a:solidFill>
                  <a:srgbClr val="00B050"/>
                </a:solidFill>
                <a:latin typeface="Times New Roman" pitchFamily="18" charset="0"/>
                <a:ea typeface="+mj-ea"/>
                <a:cs typeface="Times New Roman" pitchFamily="18" charset="0"/>
              </a:rPr>
            </a:br>
            <a:r>
              <a:rPr lang="fr-FR" sz="2800" dirty="0">
                <a:solidFill>
                  <a:prstClr val="black"/>
                </a:solidFill>
                <a:latin typeface="Times New Roman" pitchFamily="18" charset="0"/>
                <a:ea typeface="+mj-ea"/>
                <a:cs typeface="Times New Roman" pitchFamily="18" charset="0"/>
              </a:rPr>
              <a:t/>
            </a:r>
            <a:br>
              <a:rPr lang="fr-FR" sz="2800" dirty="0">
                <a:solidFill>
                  <a:prstClr val="black"/>
                </a:solidFill>
                <a:latin typeface="Times New Roman" pitchFamily="18" charset="0"/>
                <a:ea typeface="+mj-ea"/>
                <a:cs typeface="Times New Roman" pitchFamily="18" charset="0"/>
              </a:rPr>
            </a:br>
            <a:r>
              <a:rPr lang="en-US" sz="2800" dirty="0">
                <a:solidFill>
                  <a:prstClr val="black"/>
                </a:solidFill>
                <a:latin typeface="Times New Roman" pitchFamily="18" charset="0"/>
                <a:ea typeface="+mj-ea"/>
                <a:cs typeface="Times New Roman" pitchFamily="18" charset="0"/>
              </a:rPr>
              <a:t>It was a wonderful vacation</a:t>
            </a:r>
            <a:r>
              <a:rPr lang="fr-FR" sz="2800" dirty="0">
                <a:solidFill>
                  <a:prstClr val="black"/>
                </a:solidFill>
                <a:latin typeface="Times New Roman" pitchFamily="18" charset="0"/>
                <a:ea typeface="+mj-ea"/>
                <a:cs typeface="Times New Roman" pitchFamily="18" charset="0"/>
              </a:rPr>
              <a:t/>
            </a:r>
            <a:br>
              <a:rPr lang="fr-FR" sz="2800" dirty="0">
                <a:solidFill>
                  <a:prstClr val="black"/>
                </a:solidFill>
                <a:latin typeface="Times New Roman" pitchFamily="18" charset="0"/>
                <a:ea typeface="+mj-ea"/>
                <a:cs typeface="Times New Roman" pitchFamily="18" charset="0"/>
              </a:rPr>
            </a:br>
            <a:r>
              <a:rPr lang="en-US" sz="2800" dirty="0">
                <a:solidFill>
                  <a:prstClr val="black"/>
                </a:solidFill>
                <a:latin typeface="Times New Roman" pitchFamily="18" charset="0"/>
                <a:ea typeface="+mj-ea"/>
                <a:cs typeface="Times New Roman" pitchFamily="18" charset="0"/>
              </a:rPr>
              <a:t>I guess I am lucky to have such amazing family</a:t>
            </a:r>
            <a:endParaRPr lang="en-US" dirty="0"/>
          </a:p>
        </p:txBody>
      </p:sp>
    </p:spTree>
    <p:extLst>
      <p:ext uri="{BB962C8B-B14F-4D97-AF65-F5344CB8AC3E}">
        <p14:creationId xmlns:p14="http://schemas.microsoft.com/office/powerpoint/2010/main" val="17707967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en-US" sz="4400" dirty="0">
                <a:solidFill>
                  <a:srgbClr val="00B050"/>
                </a:solidFill>
                <a:ea typeface="+mj-ea"/>
                <a:cs typeface="+mj-cs"/>
              </a:rPr>
              <a:t>Write your first </a:t>
            </a:r>
            <a:r>
              <a:rPr lang="en-US" sz="4400" dirty="0" smtClean="0">
                <a:solidFill>
                  <a:srgbClr val="00B050"/>
                </a:solidFill>
                <a:ea typeface="+mj-ea"/>
                <a:cs typeface="+mj-cs"/>
              </a:rPr>
              <a:t>paragraph</a:t>
            </a:r>
          </a:p>
          <a:p>
            <a:pPr marL="0" indent="0">
              <a:buNone/>
            </a:pPr>
            <a:r>
              <a:rPr lang="en-US" dirty="0"/>
              <a:t>Topic: benefits of reading</a:t>
            </a:r>
            <a:endParaRPr lang="fr-FR" dirty="0"/>
          </a:p>
          <a:p>
            <a:pPr marL="0" indent="0">
              <a:buNone/>
            </a:pPr>
            <a:endParaRPr lang="en-US" dirty="0"/>
          </a:p>
        </p:txBody>
      </p:sp>
    </p:spTree>
    <p:extLst>
      <p:ext uri="{BB962C8B-B14F-4D97-AF65-F5344CB8AC3E}">
        <p14:creationId xmlns:p14="http://schemas.microsoft.com/office/powerpoint/2010/main" val="1952571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2204864"/>
            <a:ext cx="8229600" cy="1756792"/>
          </a:xfrm>
        </p:spPr>
        <p:txBody>
          <a:bodyPr/>
          <a:lstStyle/>
          <a:p>
            <a:pPr algn="ctr">
              <a:buFontTx/>
              <a:buChar char="-"/>
            </a:pPr>
            <a:r>
              <a:rPr lang="fr-FR" dirty="0" smtClean="0">
                <a:latin typeface="Times New Roman" pitchFamily="18" charset="0"/>
                <a:cs typeface="Times New Roman" pitchFamily="18" charset="0"/>
              </a:rPr>
              <a:t>A car</a:t>
            </a:r>
          </a:p>
          <a:p>
            <a:pPr algn="ctr">
              <a:buFontTx/>
              <a:buChar char="-"/>
            </a:pPr>
            <a:r>
              <a:rPr lang="fr-FR" dirty="0" smtClean="0">
                <a:latin typeface="Times New Roman" pitchFamily="18" charset="0"/>
                <a:cs typeface="Times New Roman" pitchFamily="18" charset="0"/>
              </a:rPr>
              <a:t>A house</a:t>
            </a:r>
          </a:p>
          <a:p>
            <a:pPr algn="ctr">
              <a:buFontTx/>
              <a:buChar char="-"/>
            </a:pPr>
            <a:r>
              <a:rPr lang="fr-FR" dirty="0" smtClean="0">
                <a:latin typeface="Times New Roman" pitchFamily="18" charset="0"/>
                <a:cs typeface="Times New Roman" pitchFamily="18" charset="0"/>
              </a:rPr>
              <a:t>A </a:t>
            </a:r>
            <a:r>
              <a:rPr lang="fr-FR" dirty="0" err="1" smtClean="0">
                <a:latin typeface="Times New Roman" pitchFamily="18" charset="0"/>
                <a:cs typeface="Times New Roman" pitchFamily="18" charset="0"/>
              </a:rPr>
              <a:t>human</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being</a:t>
            </a: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20288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FF0000"/>
                </a:solidFill>
                <a:latin typeface="Book Antiqua" pitchFamily="18" charset="0"/>
              </a:rPr>
              <a:t>The form of the paragraph </a:t>
            </a:r>
            <a:endParaRPr lang="en-US" dirty="0"/>
          </a:p>
        </p:txBody>
      </p:sp>
      <p:sp>
        <p:nvSpPr>
          <p:cNvPr id="3" name="Espace réservé du contenu 2"/>
          <p:cNvSpPr>
            <a:spLocks noGrp="1"/>
          </p:cNvSpPr>
          <p:nvPr>
            <p:ph idx="1"/>
          </p:nvPr>
        </p:nvSpPr>
        <p:spPr/>
        <p:txBody>
          <a:bodyPr/>
          <a:lstStyle/>
          <a:p>
            <a:pPr marL="0" indent="0">
              <a:buNone/>
            </a:pPr>
            <a:r>
              <a:rPr lang="en-US" dirty="0" smtClean="0"/>
              <a:t>           </a:t>
            </a:r>
            <a:r>
              <a:rPr lang="en-US" dirty="0" err="1" smtClean="0"/>
              <a:t>xxxxxxxxxxxxxxxxxxxxxxxxxxxxxxxxxxxxxxx</a:t>
            </a:r>
            <a:endParaRPr lang="en-US" dirty="0"/>
          </a:p>
          <a:p>
            <a:pPr marL="0" indent="0">
              <a:buNone/>
            </a:pPr>
            <a:r>
              <a:rPr lang="en-US" dirty="0"/>
              <a:t>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a:t>
            </a:r>
          </a:p>
          <a:p>
            <a:pPr marL="0" indent="0">
              <a:buNone/>
            </a:pPr>
            <a:endParaRPr lang="en-US" dirty="0"/>
          </a:p>
        </p:txBody>
      </p:sp>
    </p:spTree>
    <p:extLst>
      <p:ext uri="{BB962C8B-B14F-4D97-AF65-F5344CB8AC3E}">
        <p14:creationId xmlns:p14="http://schemas.microsoft.com/office/powerpoint/2010/main" val="51628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FF0000"/>
                </a:solidFill>
                <a:latin typeface="Book Antiqua" pitchFamily="18" charset="0"/>
              </a:rPr>
              <a:t>The constituents of a paragraph</a:t>
            </a:r>
            <a:endParaRPr lang="en-US" dirty="0"/>
          </a:p>
        </p:txBody>
      </p:sp>
      <p:sp>
        <p:nvSpPr>
          <p:cNvPr id="4" name="Espace réservé du contenu 2"/>
          <p:cNvSpPr>
            <a:spLocks noGrp="1"/>
          </p:cNvSpPr>
          <p:nvPr>
            <p:ph idx="1"/>
          </p:nvPr>
        </p:nvSpPr>
        <p:spPr/>
        <p:txBody>
          <a:bodyPr>
            <a:normAutofit lnSpcReduction="10000"/>
          </a:bodyPr>
          <a:lstStyle/>
          <a:p>
            <a:pPr marL="0" indent="0">
              <a:buNone/>
            </a:pPr>
            <a:r>
              <a:rPr lang="en-US" dirty="0" smtClean="0">
                <a:solidFill>
                  <a:srgbClr val="00B050"/>
                </a:solidFill>
              </a:rPr>
              <a:t>          </a:t>
            </a:r>
            <a:r>
              <a:rPr lang="en-US" dirty="0" err="1" smtClean="0">
                <a:solidFill>
                  <a:srgbClr val="00B050"/>
                </a:solidFill>
              </a:rPr>
              <a:t>xxxxxxxxxxxxxxxxxx</a:t>
            </a:r>
            <a:r>
              <a:rPr lang="en-US" dirty="0" smtClean="0">
                <a:solidFill>
                  <a:srgbClr val="00B050"/>
                </a:solidFill>
              </a:rPr>
              <a:t>          </a:t>
            </a:r>
            <a:r>
              <a:rPr lang="en-US" sz="2400" dirty="0" smtClean="0">
                <a:solidFill>
                  <a:srgbClr val="00B050"/>
                </a:solidFill>
              </a:rPr>
              <a:t>Topic  sentence</a:t>
            </a:r>
          </a:p>
          <a:p>
            <a:pPr marL="0" indent="0">
              <a:buNone/>
            </a:pPr>
            <a:r>
              <a:rPr lang="en-US" dirty="0" err="1" smtClean="0"/>
              <a:t>xxxxxxxxxxxxxxxxxxxxxxx</a:t>
            </a:r>
            <a:r>
              <a:rPr lang="en-US" dirty="0" smtClean="0"/>
              <a:t>  </a:t>
            </a:r>
            <a:r>
              <a:rPr lang="en-US" dirty="0" err="1" smtClean="0"/>
              <a:t>xxxxxxxxxxxxxxxxxxxxxxx</a:t>
            </a:r>
            <a:endParaRPr lang="en-US" dirty="0" smtClean="0"/>
          </a:p>
          <a:p>
            <a:pPr marL="0" indent="0">
              <a:buNone/>
            </a:pPr>
            <a:r>
              <a:rPr lang="en-US" dirty="0" err="1" smtClean="0"/>
              <a:t>xxxxxxxxxxxxxxxxxxxxxxx</a:t>
            </a:r>
            <a:endParaRPr lang="en-US" dirty="0" smtClean="0"/>
          </a:p>
          <a:p>
            <a:pPr marL="0" indent="0">
              <a:buNone/>
            </a:pPr>
            <a:r>
              <a:rPr lang="en-US" dirty="0" err="1" smtClean="0"/>
              <a:t>Xxxxxxxxxxxxxxxxxxxxxxx</a:t>
            </a:r>
            <a:r>
              <a:rPr lang="en-US" dirty="0" smtClean="0"/>
              <a:t>            </a:t>
            </a:r>
            <a:r>
              <a:rPr lang="en-US" sz="2400" dirty="0" smtClean="0"/>
              <a:t>Supporting</a:t>
            </a:r>
            <a:r>
              <a:rPr lang="en-US" dirty="0" smtClean="0"/>
              <a:t> </a:t>
            </a:r>
          </a:p>
          <a:p>
            <a:pPr marL="0" indent="0">
              <a:buNone/>
            </a:pPr>
            <a:r>
              <a:rPr lang="en-US" dirty="0" err="1" smtClean="0"/>
              <a:t>Xxxxxxxxxxxxxxxxxxxxxxx</a:t>
            </a:r>
            <a:r>
              <a:rPr lang="en-US" dirty="0" smtClean="0"/>
              <a:t>            </a:t>
            </a:r>
            <a:r>
              <a:rPr lang="en-US" sz="2400" dirty="0" smtClean="0"/>
              <a:t>Sentences</a:t>
            </a:r>
          </a:p>
          <a:p>
            <a:pPr marL="0" indent="0">
              <a:buNone/>
            </a:pPr>
            <a:r>
              <a:rPr lang="en-US" dirty="0" err="1" smtClean="0"/>
              <a:t>xxxxxxxxxxxxxxxxxxxxxxx</a:t>
            </a:r>
            <a:endParaRPr lang="en-US" dirty="0" smtClean="0"/>
          </a:p>
          <a:p>
            <a:pPr marL="0" indent="0">
              <a:buNone/>
            </a:pPr>
            <a:r>
              <a:rPr lang="en-US" dirty="0" err="1" smtClean="0">
                <a:solidFill>
                  <a:srgbClr val="00B0F0"/>
                </a:solidFill>
              </a:rPr>
              <a:t>Xxxxxxxxxxxxxxxxxxxxxxx</a:t>
            </a:r>
            <a:r>
              <a:rPr lang="en-US" dirty="0" smtClean="0">
                <a:solidFill>
                  <a:srgbClr val="00B0F0"/>
                </a:solidFill>
              </a:rPr>
              <a:t>           </a:t>
            </a:r>
            <a:r>
              <a:rPr lang="en-US" sz="2400" dirty="0" smtClean="0">
                <a:solidFill>
                  <a:srgbClr val="00B0F0"/>
                </a:solidFill>
              </a:rPr>
              <a:t>Concluding  sentence</a:t>
            </a:r>
          </a:p>
          <a:p>
            <a:pPr marL="0" indent="0">
              <a:buNone/>
            </a:pPr>
            <a:endParaRPr lang="en-US" dirty="0">
              <a:solidFill>
                <a:srgbClr val="00B0F0"/>
              </a:solidFill>
            </a:endParaRPr>
          </a:p>
        </p:txBody>
      </p:sp>
    </p:spTree>
    <p:extLst>
      <p:ext uri="{BB962C8B-B14F-4D97-AF65-F5344CB8AC3E}">
        <p14:creationId xmlns:p14="http://schemas.microsoft.com/office/powerpoint/2010/main" val="832213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solidFill>
                  <a:srgbClr val="FF0000"/>
                </a:solidFill>
                <a:latin typeface="Book Antiqua" pitchFamily="18" charset="0"/>
              </a:rPr>
              <a:t>Function of Sentences in an Paragraph </a:t>
            </a:r>
            <a:endParaRPr lang="en-US" dirty="0"/>
          </a:p>
        </p:txBody>
      </p:sp>
      <p:sp>
        <p:nvSpPr>
          <p:cNvPr id="4" name="Espace réservé du contenu 2"/>
          <p:cNvSpPr>
            <a:spLocks noGrp="1"/>
          </p:cNvSpPr>
          <p:nvPr>
            <p:ph idx="1"/>
          </p:nvPr>
        </p:nvSpPr>
        <p:spPr/>
        <p:txBody>
          <a:bodyPr>
            <a:normAutofit lnSpcReduction="10000"/>
          </a:bodyPr>
          <a:lstStyle/>
          <a:p>
            <a:pPr marL="0" indent="0">
              <a:buNone/>
            </a:pPr>
            <a:r>
              <a:rPr lang="en-US" u="sng" dirty="0" smtClean="0">
                <a:solidFill>
                  <a:srgbClr val="00B050"/>
                </a:solidFill>
                <a:latin typeface="Book Antiqua" pitchFamily="18" charset="0"/>
              </a:rPr>
              <a:t>Topic sentence </a:t>
            </a:r>
            <a:endParaRPr lang="en-US" u="sng" dirty="0">
              <a:solidFill>
                <a:srgbClr val="00B050"/>
              </a:solidFill>
              <a:latin typeface="Book Antiqua" pitchFamily="18" charset="0"/>
            </a:endParaRPr>
          </a:p>
          <a:p>
            <a:pPr marL="0" indent="0">
              <a:buNone/>
            </a:pPr>
            <a:r>
              <a:rPr lang="en-US" sz="2400" dirty="0" smtClean="0">
                <a:latin typeface="Book Antiqua" pitchFamily="18" charset="0"/>
              </a:rPr>
              <a:t>A topic sentence should contain the main idea of a writer. The main idea is composed of a topic and a focus. The topic</a:t>
            </a:r>
          </a:p>
          <a:p>
            <a:pPr marL="0" indent="0">
              <a:buNone/>
            </a:pPr>
            <a:r>
              <a:rPr lang="en-US" sz="2400" dirty="0" smtClean="0">
                <a:latin typeface="Book Antiqua" pitchFamily="18" charset="0"/>
              </a:rPr>
              <a:t>is general, and the focus is specific. </a:t>
            </a:r>
          </a:p>
          <a:p>
            <a:pPr marL="0" indent="0">
              <a:buNone/>
            </a:pPr>
            <a:r>
              <a:rPr lang="en-US" sz="2400" dirty="0" smtClean="0">
                <a:solidFill>
                  <a:srgbClr val="7030A0"/>
                </a:solidFill>
                <a:latin typeface="Book Antiqua" pitchFamily="18" charset="0"/>
              </a:rPr>
              <a:t>Examples of topics:</a:t>
            </a:r>
          </a:p>
          <a:p>
            <a:pPr marL="0" indent="0">
              <a:buNone/>
            </a:pPr>
            <a:r>
              <a:rPr lang="en-US" sz="2400" dirty="0" smtClean="0">
                <a:latin typeface="Book Antiqua" pitchFamily="18" charset="0"/>
              </a:rPr>
              <a:t>Happiness, success, beauty, living in cities… </a:t>
            </a:r>
          </a:p>
          <a:p>
            <a:pPr marL="0" indent="0">
              <a:buNone/>
            </a:pPr>
            <a:r>
              <a:rPr lang="en-US" sz="2400" dirty="0" smtClean="0">
                <a:solidFill>
                  <a:srgbClr val="7030A0"/>
                </a:solidFill>
                <a:latin typeface="Book Antiqua" pitchFamily="18" charset="0"/>
              </a:rPr>
              <a:t>Examples of foci:</a:t>
            </a:r>
          </a:p>
          <a:p>
            <a:pPr marL="0" indent="0">
              <a:buNone/>
            </a:pPr>
            <a:r>
              <a:rPr lang="en-US" sz="2400" dirty="0" smtClean="0">
                <a:latin typeface="Book Antiqua" pitchFamily="18" charset="0"/>
              </a:rPr>
              <a:t>Happiness </a:t>
            </a:r>
            <a:r>
              <a:rPr lang="en-US" sz="2400" dirty="0" smtClean="0">
                <a:solidFill>
                  <a:srgbClr val="0070C0"/>
                </a:solidFill>
                <a:latin typeface="Book Antiqua" pitchFamily="18" charset="0"/>
              </a:rPr>
              <a:t>is a choice</a:t>
            </a:r>
            <a:r>
              <a:rPr lang="en-US" sz="2400" dirty="0" smtClean="0">
                <a:latin typeface="Book Antiqua" pitchFamily="18" charset="0"/>
              </a:rPr>
              <a:t>. </a:t>
            </a:r>
          </a:p>
          <a:p>
            <a:pPr marL="0" indent="0">
              <a:buNone/>
            </a:pPr>
            <a:r>
              <a:rPr lang="en-US" sz="2400" dirty="0" smtClean="0">
                <a:latin typeface="Book Antiqua" pitchFamily="18" charset="0"/>
              </a:rPr>
              <a:t>Success </a:t>
            </a:r>
            <a:r>
              <a:rPr lang="en-US" sz="2400" dirty="0" smtClean="0">
                <a:solidFill>
                  <a:srgbClr val="0070C0"/>
                </a:solidFill>
                <a:latin typeface="Book Antiqua" pitchFamily="18" charset="0"/>
              </a:rPr>
              <a:t>requires faith, hard word, and persistence</a:t>
            </a:r>
            <a:r>
              <a:rPr lang="en-US" sz="2400" dirty="0" smtClean="0">
                <a:latin typeface="Book Antiqua" pitchFamily="18" charset="0"/>
              </a:rPr>
              <a:t>. </a:t>
            </a:r>
          </a:p>
          <a:p>
            <a:pPr marL="0" indent="0">
              <a:buNone/>
            </a:pPr>
            <a:r>
              <a:rPr lang="en-US" sz="2400" dirty="0" smtClean="0">
                <a:latin typeface="Book Antiqua" pitchFamily="18" charset="0"/>
              </a:rPr>
              <a:t>Beauty </a:t>
            </a:r>
            <a:r>
              <a:rPr lang="en-US" sz="2400" dirty="0" smtClean="0">
                <a:solidFill>
                  <a:srgbClr val="0070C0"/>
                </a:solidFill>
                <a:latin typeface="Book Antiqua" pitchFamily="18" charset="0"/>
              </a:rPr>
              <a:t>is relative</a:t>
            </a:r>
            <a:r>
              <a:rPr lang="en-US" sz="2400" dirty="0" smtClean="0">
                <a:latin typeface="Book Antiqua" pitchFamily="18" charset="0"/>
              </a:rPr>
              <a:t>. </a:t>
            </a:r>
          </a:p>
          <a:p>
            <a:pPr marL="0" indent="0">
              <a:buNone/>
            </a:pPr>
            <a:r>
              <a:rPr lang="en-US" sz="2400" dirty="0" smtClean="0">
                <a:latin typeface="Book Antiqua" pitchFamily="18" charset="0"/>
              </a:rPr>
              <a:t>Living in cities </a:t>
            </a:r>
            <a:r>
              <a:rPr lang="en-US" sz="2400" dirty="0" smtClean="0">
                <a:solidFill>
                  <a:srgbClr val="0070C0"/>
                </a:solidFill>
                <a:latin typeface="Book Antiqua" pitchFamily="18" charset="0"/>
              </a:rPr>
              <a:t>is advantageous</a:t>
            </a:r>
            <a:r>
              <a:rPr lang="en-US" sz="2400" dirty="0" smtClean="0">
                <a:latin typeface="Book Antiqua" pitchFamily="18" charset="0"/>
              </a:rPr>
              <a:t>. </a:t>
            </a:r>
          </a:p>
          <a:p>
            <a:pPr marL="0" indent="0">
              <a:buNone/>
            </a:pPr>
            <a:endParaRPr lang="en-US" sz="2400" dirty="0">
              <a:latin typeface="Book Antiqua" pitchFamily="18" charset="0"/>
            </a:endParaRPr>
          </a:p>
        </p:txBody>
      </p:sp>
    </p:spTree>
    <p:extLst>
      <p:ext uri="{BB962C8B-B14F-4D97-AF65-F5344CB8AC3E}">
        <p14:creationId xmlns:p14="http://schemas.microsoft.com/office/powerpoint/2010/main" val="893644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p:txBody>
          <a:bodyPr>
            <a:normAutofit fontScale="92500" lnSpcReduction="10000"/>
          </a:bodyPr>
          <a:lstStyle/>
          <a:p>
            <a:pPr marL="0" indent="0">
              <a:buNone/>
            </a:pPr>
            <a:r>
              <a:rPr lang="en-US" u="sng" dirty="0" smtClean="0">
                <a:solidFill>
                  <a:srgbClr val="00B050"/>
                </a:solidFill>
                <a:latin typeface="Book Antiqua" pitchFamily="18" charset="0"/>
              </a:rPr>
              <a:t>Supporting sentences</a:t>
            </a:r>
          </a:p>
          <a:p>
            <a:pPr marL="0" indent="0" algn="just">
              <a:buNone/>
            </a:pPr>
            <a:r>
              <a:rPr lang="en-US" b="1" dirty="0">
                <a:latin typeface="Times New Roman" pitchFamily="18" charset="0"/>
                <a:cs typeface="Times New Roman" pitchFamily="18" charset="0"/>
              </a:rPr>
              <a:t>S</a:t>
            </a:r>
            <a:r>
              <a:rPr lang="en-US" b="1" dirty="0" smtClean="0">
                <a:latin typeface="Times New Roman" pitchFamily="18" charset="0"/>
                <a:cs typeface="Times New Roman" pitchFamily="18" charset="0"/>
              </a:rPr>
              <a:t>upporting sentences</a:t>
            </a:r>
            <a:r>
              <a:rPr lang="en-US" dirty="0" smtClean="0">
                <a:latin typeface="Times New Roman" pitchFamily="18" charset="0"/>
                <a:cs typeface="Times New Roman" pitchFamily="18" charset="0"/>
              </a:rPr>
              <a:t> give examples, explanations, information and opinions to support the main idea of the paragraph. Therefore, all supporting sentences should help the reader to understand the topic and focus of the sentence.</a:t>
            </a:r>
          </a:p>
          <a:p>
            <a:pPr marL="0" indent="0" algn="just">
              <a:buNone/>
            </a:pPr>
            <a:r>
              <a:rPr lang="en-US" dirty="0" smtClean="0">
                <a:latin typeface="Times New Roman" pitchFamily="18" charset="0"/>
                <a:cs typeface="Times New Roman" pitchFamily="18" charset="0"/>
              </a:rPr>
              <a:t>Example: </a:t>
            </a:r>
          </a:p>
          <a:p>
            <a:pPr marL="0" lvl="0" indent="0" algn="just">
              <a:buNone/>
            </a:pPr>
            <a:r>
              <a:rPr lang="en-US" dirty="0" smtClean="0">
                <a:latin typeface="Times New Roman" pitchFamily="18" charset="0"/>
                <a:cs typeface="Times New Roman" pitchFamily="18" charset="0"/>
              </a:rPr>
              <a:t> </a:t>
            </a:r>
            <a:r>
              <a:rPr lang="en-US" dirty="0" smtClean="0"/>
              <a:t>I am lucky because I have a wonderful family</a:t>
            </a:r>
            <a:r>
              <a:rPr lang="en-US" i="1" dirty="0" smtClean="0"/>
              <a:t>. </a:t>
            </a:r>
            <a:r>
              <a:rPr lang="en-US" i="1" dirty="0" smtClean="0">
                <a:solidFill>
                  <a:srgbClr val="0070C0"/>
                </a:solidFill>
              </a:rPr>
              <a:t>I love everyone in my family very much</a:t>
            </a:r>
            <a:r>
              <a:rPr lang="en-US" i="1" dirty="0" smtClean="0"/>
              <a:t>. </a:t>
            </a:r>
            <a:r>
              <a:rPr lang="en-US" i="1" dirty="0" smtClean="0">
                <a:solidFill>
                  <a:srgbClr val="7030A0"/>
                </a:solidFill>
              </a:rPr>
              <a:t>My mum is very kind and looks after all of the family</a:t>
            </a:r>
            <a:r>
              <a:rPr lang="en-US" dirty="0" smtClean="0">
                <a:solidFill>
                  <a:srgbClr val="7030A0"/>
                </a:solidFill>
              </a:rPr>
              <a:t>. </a:t>
            </a:r>
            <a:endParaRPr lang="fr-FR" dirty="0" smtClean="0">
              <a:solidFill>
                <a:srgbClr val="7030A0"/>
              </a:solidFill>
            </a:endParaRPr>
          </a:p>
          <a:p>
            <a:pPr marL="0" indent="0">
              <a:buNone/>
            </a:pPr>
            <a:endParaRPr lang="en-US" dirty="0" smtClean="0">
              <a:solidFill>
                <a:srgbClr val="00B050"/>
              </a:solidFill>
              <a:latin typeface="Book Antiqua" pitchFamily="18" charset="0"/>
            </a:endParaRPr>
          </a:p>
        </p:txBody>
      </p:sp>
    </p:spTree>
    <p:extLst>
      <p:ext uri="{BB962C8B-B14F-4D97-AF65-F5344CB8AC3E}">
        <p14:creationId xmlns:p14="http://schemas.microsoft.com/office/powerpoint/2010/main" val="3885255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p:txBody>
          <a:bodyPr>
            <a:normAutofit/>
          </a:bodyPr>
          <a:lstStyle/>
          <a:p>
            <a:pPr marL="0" indent="0">
              <a:buNone/>
            </a:pPr>
            <a:r>
              <a:rPr lang="en-US" dirty="0" smtClean="0">
                <a:solidFill>
                  <a:srgbClr val="00B050"/>
                </a:solidFill>
                <a:latin typeface="Book Antiqua" pitchFamily="18" charset="0"/>
              </a:rPr>
              <a:t>Concluding Sentence</a:t>
            </a:r>
            <a:endParaRPr lang="en-US" dirty="0">
              <a:solidFill>
                <a:srgbClr val="00B050"/>
              </a:solidFill>
              <a:latin typeface="Book Antiqua" pitchFamily="18" charset="0"/>
            </a:endParaRPr>
          </a:p>
          <a:p>
            <a:pPr marL="0" indent="0" algn="just">
              <a:buNone/>
            </a:pPr>
            <a:r>
              <a:rPr lang="en-US" sz="2800" dirty="0">
                <a:solidFill>
                  <a:prstClr val="black"/>
                </a:solidFill>
                <a:latin typeface="Times New Roman" pitchFamily="18" charset="0"/>
                <a:ea typeface="+mj-ea"/>
                <a:cs typeface="Times New Roman" pitchFamily="18" charset="0"/>
              </a:rPr>
              <a:t>The concluding sentence is the last sentence in the paragraph. It is often similar to the topic sentence and reminds the reader of the topic and focus of the paragraph, but it should use different words, if possible. </a:t>
            </a:r>
            <a:r>
              <a:rPr lang="fr-FR" sz="2800" dirty="0">
                <a:solidFill>
                  <a:prstClr val="black"/>
                </a:solidFill>
                <a:latin typeface="Times New Roman" pitchFamily="18" charset="0"/>
                <a:ea typeface="+mj-ea"/>
                <a:cs typeface="Times New Roman" pitchFamily="18" charset="0"/>
              </a:rPr>
              <a:t/>
            </a:r>
            <a:br>
              <a:rPr lang="fr-FR" sz="2800" dirty="0">
                <a:solidFill>
                  <a:prstClr val="black"/>
                </a:solidFill>
                <a:latin typeface="Times New Roman" pitchFamily="18" charset="0"/>
                <a:ea typeface="+mj-ea"/>
                <a:cs typeface="Times New Roman" pitchFamily="18" charset="0"/>
              </a:rPr>
            </a:br>
            <a:r>
              <a:rPr lang="fr-FR" sz="2800" dirty="0">
                <a:solidFill>
                  <a:prstClr val="black"/>
                </a:solidFill>
                <a:latin typeface="Times New Roman" pitchFamily="18" charset="0"/>
                <a:ea typeface="+mj-ea"/>
                <a:cs typeface="Times New Roman" pitchFamily="18" charset="0"/>
              </a:rPr>
              <a:t/>
            </a:r>
            <a:br>
              <a:rPr lang="fr-FR" sz="2800" dirty="0">
                <a:solidFill>
                  <a:prstClr val="black"/>
                </a:solidFill>
                <a:latin typeface="Times New Roman" pitchFamily="18" charset="0"/>
                <a:ea typeface="+mj-ea"/>
                <a:cs typeface="Times New Roman" pitchFamily="18" charset="0"/>
              </a:rPr>
            </a:br>
            <a:r>
              <a:rPr lang="fr-FR" sz="2800" dirty="0" err="1" smtClean="0">
                <a:solidFill>
                  <a:srgbClr val="FF0000"/>
                </a:solidFill>
                <a:latin typeface="Times New Roman" pitchFamily="18" charset="0"/>
                <a:ea typeface="+mj-ea"/>
                <a:cs typeface="Times New Roman" pitchFamily="18" charset="0"/>
              </a:rPr>
              <a:t>Topic</a:t>
            </a:r>
            <a:r>
              <a:rPr lang="fr-FR" sz="2800" dirty="0" smtClean="0">
                <a:solidFill>
                  <a:srgbClr val="FF0000"/>
                </a:solidFill>
                <a:latin typeface="Times New Roman" pitchFamily="18" charset="0"/>
                <a:ea typeface="+mj-ea"/>
                <a:cs typeface="Times New Roman" pitchFamily="18" charset="0"/>
              </a:rPr>
              <a:t> sentences                    </a:t>
            </a:r>
            <a:r>
              <a:rPr lang="fr-FR" sz="2800" dirty="0" err="1" smtClean="0">
                <a:solidFill>
                  <a:srgbClr val="FF0000"/>
                </a:solidFill>
                <a:latin typeface="Times New Roman" pitchFamily="18" charset="0"/>
                <a:ea typeface="+mj-ea"/>
                <a:cs typeface="Times New Roman" pitchFamily="18" charset="0"/>
              </a:rPr>
              <a:t>Concluding</a:t>
            </a:r>
            <a:r>
              <a:rPr lang="fr-FR" sz="2800" dirty="0" smtClean="0">
                <a:solidFill>
                  <a:srgbClr val="FF0000"/>
                </a:solidFill>
                <a:latin typeface="Times New Roman" pitchFamily="18" charset="0"/>
                <a:ea typeface="+mj-ea"/>
                <a:cs typeface="Times New Roman" pitchFamily="18" charset="0"/>
              </a:rPr>
              <a:t> sentences</a:t>
            </a:r>
          </a:p>
          <a:p>
            <a:pPr marL="0" indent="0" algn="just">
              <a:buNone/>
            </a:pPr>
            <a:r>
              <a:rPr lang="fr-FR" sz="2400" dirty="0" smtClean="0">
                <a:solidFill>
                  <a:prstClr val="black"/>
                </a:solidFill>
                <a:latin typeface="Book Antiqua" pitchFamily="18" charset="0"/>
                <a:ea typeface="+mj-ea"/>
                <a:cs typeface="Times New Roman" pitchFamily="18" charset="0"/>
              </a:rPr>
              <a:t>Beauty </a:t>
            </a:r>
            <a:r>
              <a:rPr lang="fr-FR" sz="2400" dirty="0" err="1" smtClean="0">
                <a:solidFill>
                  <a:prstClr val="black"/>
                </a:solidFill>
                <a:latin typeface="Book Antiqua" pitchFamily="18" charset="0"/>
                <a:ea typeface="+mj-ea"/>
                <a:cs typeface="Times New Roman" pitchFamily="18" charset="0"/>
              </a:rPr>
              <a:t>is</a:t>
            </a:r>
            <a:r>
              <a:rPr lang="fr-FR" sz="2400" dirty="0" smtClean="0">
                <a:solidFill>
                  <a:prstClr val="black"/>
                </a:solidFill>
                <a:latin typeface="Book Antiqua" pitchFamily="18" charset="0"/>
                <a:ea typeface="+mj-ea"/>
                <a:cs typeface="Times New Roman" pitchFamily="18" charset="0"/>
              </a:rPr>
              <a:t> relative.                Beauty </a:t>
            </a:r>
            <a:r>
              <a:rPr lang="fr-FR" sz="2400" dirty="0" err="1" smtClean="0">
                <a:solidFill>
                  <a:prstClr val="black"/>
                </a:solidFill>
                <a:latin typeface="Book Antiqua" pitchFamily="18" charset="0"/>
                <a:ea typeface="+mj-ea"/>
                <a:cs typeface="Times New Roman" pitchFamily="18" charset="0"/>
              </a:rPr>
              <a:t>depends</a:t>
            </a:r>
            <a:r>
              <a:rPr lang="fr-FR" sz="2400" dirty="0">
                <a:solidFill>
                  <a:prstClr val="black"/>
                </a:solidFill>
                <a:latin typeface="Book Antiqua" pitchFamily="18" charset="0"/>
                <a:ea typeface="+mj-ea"/>
                <a:cs typeface="Times New Roman" pitchFamily="18" charset="0"/>
              </a:rPr>
              <a:t> </a:t>
            </a:r>
            <a:r>
              <a:rPr lang="fr-FR" sz="2400" dirty="0" smtClean="0">
                <a:solidFill>
                  <a:prstClr val="black"/>
                </a:solidFill>
                <a:latin typeface="Book Antiqua" pitchFamily="18" charset="0"/>
                <a:ea typeface="+mj-ea"/>
                <a:cs typeface="Times New Roman" pitchFamily="18" charset="0"/>
              </a:rPr>
              <a:t>on perspectives.</a:t>
            </a:r>
          </a:p>
          <a:p>
            <a:pPr marL="0" indent="0" algn="just">
              <a:buNone/>
            </a:pPr>
            <a:r>
              <a:rPr lang="en-US" sz="2400" dirty="0" err="1" smtClean="0">
                <a:latin typeface="Book Antiqua" pitchFamily="18" charset="0"/>
              </a:rPr>
              <a:t>Happines</a:t>
            </a:r>
            <a:r>
              <a:rPr lang="en-US" sz="2400" dirty="0" smtClean="0">
                <a:latin typeface="Book Antiqua" pitchFamily="18" charset="0"/>
              </a:rPr>
              <a:t> is a choice.              …………………………………….</a:t>
            </a:r>
            <a:endParaRPr lang="en-US" sz="2400" dirty="0">
              <a:latin typeface="Book Antiqua" pitchFamily="18" charset="0"/>
            </a:endParaRPr>
          </a:p>
        </p:txBody>
      </p:sp>
    </p:spTree>
    <p:extLst>
      <p:ext uri="{BB962C8B-B14F-4D97-AF65-F5344CB8AC3E}">
        <p14:creationId xmlns:p14="http://schemas.microsoft.com/office/powerpoint/2010/main" val="1667184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solidFill>
                  <a:srgbClr val="FF0000"/>
                </a:solidFill>
                <a:latin typeface="Book Antiqua" pitchFamily="18" charset="0"/>
              </a:rPr>
              <a:t>Let us study the following paragraph</a:t>
            </a:r>
            <a:endParaRPr lang="en-US" dirty="0"/>
          </a:p>
        </p:txBody>
      </p:sp>
      <p:sp>
        <p:nvSpPr>
          <p:cNvPr id="3" name="Espace réservé du contenu 2"/>
          <p:cNvSpPr>
            <a:spLocks noGrp="1"/>
          </p:cNvSpPr>
          <p:nvPr>
            <p:ph idx="1"/>
          </p:nvPr>
        </p:nvSpPr>
        <p:spPr/>
        <p:txBody>
          <a:bodyPr/>
          <a:lstStyle/>
          <a:p>
            <a:pPr marL="0" lvl="0" indent="0" algn="just">
              <a:buNone/>
            </a:pPr>
            <a:r>
              <a:rPr lang="en-US" sz="2200" dirty="0">
                <a:solidFill>
                  <a:prstClr val="black"/>
                </a:solidFill>
                <a:latin typeface="Times New Roman"/>
                <a:ea typeface="Calibri"/>
                <a:cs typeface="Arial"/>
              </a:rPr>
              <a:t> </a:t>
            </a:r>
            <a:r>
              <a:rPr lang="en-US" sz="2200" dirty="0" smtClean="0">
                <a:solidFill>
                  <a:prstClr val="black"/>
                </a:solidFill>
                <a:latin typeface="Times New Roman"/>
                <a:ea typeface="Calibri"/>
                <a:cs typeface="Arial"/>
              </a:rPr>
              <a:t>         College </a:t>
            </a:r>
            <a:r>
              <a:rPr lang="en-US" sz="2200" dirty="0">
                <a:solidFill>
                  <a:prstClr val="black"/>
                </a:solidFill>
                <a:latin typeface="Times New Roman"/>
                <a:ea typeface="Calibri"/>
                <a:cs typeface="Arial"/>
              </a:rPr>
              <a:t>students who are studying English should learn how to write paragraphs first. This year many students have got low marks because they do not write well in the exam. They make a lot of mistakes. They have enough knowledge about the topic of the exam, yet their writing productions are not satisfying. They should train themselves on writing the different types of paragraphs since teachers ask students to treat different topics in different ways. Some teachers ask students to describe someone, whereas others ask them to discuss or express an opinion. The key to success at college is learning how to write the different types of paragraphs. </a:t>
            </a:r>
          </a:p>
          <a:p>
            <a:pPr marL="0" lvl="0" indent="0" algn="just">
              <a:buNone/>
            </a:pPr>
            <a:r>
              <a:rPr lang="en-US" sz="2200" dirty="0">
                <a:solidFill>
                  <a:prstClr val="black"/>
                </a:solidFill>
                <a:latin typeface="Times New Roman"/>
                <a:cs typeface="Arial"/>
              </a:rPr>
              <a:t>What type of paragraph is this?</a:t>
            </a:r>
          </a:p>
          <a:p>
            <a:pPr marL="0" lvl="0" indent="0" algn="just">
              <a:buNone/>
            </a:pPr>
            <a:r>
              <a:rPr lang="en-US" sz="2200" dirty="0">
                <a:solidFill>
                  <a:prstClr val="black"/>
                </a:solidFill>
                <a:latin typeface="Times New Roman"/>
                <a:cs typeface="Arial"/>
              </a:rPr>
              <a:t>What are the characteristics of an opinion paragraph?</a:t>
            </a:r>
            <a:endParaRPr lang="en-US" dirty="0"/>
          </a:p>
        </p:txBody>
      </p:sp>
    </p:spTree>
    <p:extLst>
      <p:ext uri="{BB962C8B-B14F-4D97-AF65-F5344CB8AC3E}">
        <p14:creationId xmlns:p14="http://schemas.microsoft.com/office/powerpoint/2010/main" val="4243347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p:txBody>
          <a:bodyPr>
            <a:normAutofit fontScale="70000" lnSpcReduction="20000"/>
          </a:bodyPr>
          <a:lstStyle/>
          <a:p>
            <a:pPr algn="just">
              <a:lnSpc>
                <a:spcPct val="115000"/>
              </a:lnSpc>
              <a:spcAft>
                <a:spcPts val="1000"/>
              </a:spcAft>
            </a:pPr>
            <a:r>
              <a:rPr lang="en-US" dirty="0">
                <a:latin typeface="Times New Roman"/>
                <a:ea typeface="Calibri"/>
                <a:cs typeface="Arial"/>
              </a:rPr>
              <a:t>When expressing your opinions, you usually use expressions like ‘no one can deny that’, ‘in my opinion’, ‘I think’, ‘in my opinion’, and so on. It is advisable not to use these expressions in writing because they are wordy and make you sound less sure of your ideas. Alternatively, use auxiliary verbs in the affirmative and negative:</a:t>
            </a:r>
            <a:endParaRPr lang="en-US" sz="2400" dirty="0">
              <a:ea typeface="Calibri"/>
              <a:cs typeface="Arial"/>
            </a:endParaRPr>
          </a:p>
          <a:p>
            <a:pPr marL="0" indent="0" algn="just">
              <a:lnSpc>
                <a:spcPct val="115000"/>
              </a:lnSpc>
              <a:spcAft>
                <a:spcPts val="1000"/>
              </a:spcAft>
              <a:buNone/>
            </a:pPr>
            <a:r>
              <a:rPr lang="en-US" b="1" dirty="0" smtClean="0">
                <a:latin typeface="Times New Roman"/>
                <a:ea typeface="Calibri"/>
                <a:cs typeface="Arial"/>
              </a:rPr>
              <a:t>     </a:t>
            </a:r>
            <a:r>
              <a:rPr lang="en-US" b="1" dirty="0" smtClean="0">
                <a:solidFill>
                  <a:srgbClr val="FF0000"/>
                </a:solidFill>
                <a:latin typeface="Times New Roman"/>
                <a:ea typeface="Calibri"/>
                <a:cs typeface="Arial"/>
              </a:rPr>
              <a:t>Affirmative</a:t>
            </a:r>
            <a:r>
              <a:rPr lang="en-US" b="1" dirty="0">
                <a:solidFill>
                  <a:srgbClr val="FF0000"/>
                </a:solidFill>
                <a:latin typeface="Times New Roman"/>
                <a:ea typeface="Calibri"/>
                <a:cs typeface="Arial"/>
              </a:rPr>
              <a:t>:</a:t>
            </a:r>
            <a:endParaRPr lang="en-US" sz="2400" dirty="0">
              <a:solidFill>
                <a:srgbClr val="FF0000"/>
              </a:solidFill>
              <a:ea typeface="Calibri"/>
              <a:cs typeface="Arial"/>
            </a:endParaRPr>
          </a:p>
          <a:p>
            <a:pPr marL="0" indent="0" algn="just">
              <a:lnSpc>
                <a:spcPct val="115000"/>
              </a:lnSpc>
              <a:spcAft>
                <a:spcPts val="1000"/>
              </a:spcAft>
              <a:buNone/>
            </a:pPr>
            <a:r>
              <a:rPr lang="en-US" dirty="0" smtClean="0">
                <a:latin typeface="Times New Roman"/>
                <a:ea typeface="Calibri"/>
                <a:cs typeface="Arial"/>
              </a:rPr>
              <a:t>      Could</a:t>
            </a:r>
            <a:r>
              <a:rPr lang="en-US" dirty="0">
                <a:latin typeface="Times New Roman"/>
                <a:ea typeface="Calibri"/>
                <a:cs typeface="Arial"/>
              </a:rPr>
              <a:t>, should, ought to, has/ have to, must…</a:t>
            </a:r>
            <a:endParaRPr lang="en-US" sz="2400" dirty="0">
              <a:ea typeface="Calibri"/>
              <a:cs typeface="Arial"/>
            </a:endParaRPr>
          </a:p>
          <a:p>
            <a:pPr marL="0" indent="0" algn="just">
              <a:lnSpc>
                <a:spcPct val="115000"/>
              </a:lnSpc>
              <a:spcAft>
                <a:spcPts val="1000"/>
              </a:spcAft>
              <a:buNone/>
            </a:pPr>
            <a:r>
              <a:rPr lang="en-US" b="1" dirty="0" smtClean="0">
                <a:latin typeface="Times New Roman"/>
                <a:ea typeface="Calibri"/>
                <a:cs typeface="Arial"/>
              </a:rPr>
              <a:t>     </a:t>
            </a:r>
            <a:r>
              <a:rPr lang="en-US" b="1" dirty="0" smtClean="0">
                <a:solidFill>
                  <a:srgbClr val="FF0000"/>
                </a:solidFill>
                <a:latin typeface="Times New Roman"/>
                <a:ea typeface="Calibri"/>
                <a:cs typeface="Arial"/>
              </a:rPr>
              <a:t>Negative</a:t>
            </a:r>
            <a:r>
              <a:rPr lang="en-US" b="1" dirty="0">
                <a:solidFill>
                  <a:srgbClr val="FF0000"/>
                </a:solidFill>
                <a:latin typeface="Times New Roman"/>
                <a:ea typeface="Calibri"/>
                <a:cs typeface="Arial"/>
              </a:rPr>
              <a:t>:</a:t>
            </a:r>
            <a:endParaRPr lang="en-US" sz="2400" dirty="0">
              <a:solidFill>
                <a:srgbClr val="FF0000"/>
              </a:solidFill>
              <a:ea typeface="Calibri"/>
              <a:cs typeface="Arial"/>
            </a:endParaRPr>
          </a:p>
          <a:p>
            <a:pPr marL="0" indent="0" algn="just">
              <a:lnSpc>
                <a:spcPct val="115000"/>
              </a:lnSpc>
              <a:spcAft>
                <a:spcPts val="1000"/>
              </a:spcAft>
              <a:buNone/>
            </a:pPr>
            <a:r>
              <a:rPr lang="en-US" dirty="0" smtClean="0">
                <a:latin typeface="Times New Roman"/>
                <a:ea typeface="Calibri"/>
                <a:cs typeface="Arial"/>
              </a:rPr>
              <a:t>     Do </a:t>
            </a:r>
            <a:r>
              <a:rPr lang="en-US" dirty="0">
                <a:latin typeface="Times New Roman"/>
                <a:ea typeface="Calibri"/>
                <a:cs typeface="Arial"/>
              </a:rPr>
              <a:t>not have to, should not, could not, cannot</a:t>
            </a:r>
            <a:r>
              <a:rPr lang="en-US" dirty="0" smtClean="0">
                <a:latin typeface="Times New Roman"/>
                <a:ea typeface="Calibri"/>
                <a:cs typeface="Arial"/>
              </a:rPr>
              <a:t>…</a:t>
            </a:r>
          </a:p>
          <a:p>
            <a:pPr algn="just">
              <a:lnSpc>
                <a:spcPct val="115000"/>
              </a:lnSpc>
              <a:spcAft>
                <a:spcPts val="1000"/>
              </a:spcAft>
            </a:pPr>
            <a:r>
              <a:rPr lang="en-US" sz="3400" dirty="0" smtClean="0">
                <a:latin typeface="Times New Roman" pitchFamily="18" charset="0"/>
                <a:ea typeface="Calibri"/>
                <a:cs typeface="Times New Roman" pitchFamily="18" charset="0"/>
              </a:rPr>
              <a:t>Use facts to support your opinion.</a:t>
            </a:r>
            <a:endParaRPr lang="en-US" sz="3400" dirty="0">
              <a:latin typeface="Times New Roman" pitchFamily="18" charset="0"/>
              <a:ea typeface="Calibri"/>
              <a:cs typeface="Times New Roman" pitchFamily="18" charset="0"/>
            </a:endParaRPr>
          </a:p>
          <a:p>
            <a:pPr marL="0" indent="0">
              <a:buNone/>
            </a:pPr>
            <a:endParaRPr lang="en-US" dirty="0"/>
          </a:p>
        </p:txBody>
      </p:sp>
    </p:spTree>
    <p:extLst>
      <p:ext uri="{BB962C8B-B14F-4D97-AF65-F5344CB8AC3E}">
        <p14:creationId xmlns:p14="http://schemas.microsoft.com/office/powerpoint/2010/main" val="1351166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Other types of paragraphs</a:t>
            </a:r>
            <a:endParaRPr lang="en-US" dirty="0"/>
          </a:p>
        </p:txBody>
      </p:sp>
      <p:sp>
        <p:nvSpPr>
          <p:cNvPr id="3" name="Espace réservé du contenu 2"/>
          <p:cNvSpPr>
            <a:spLocks noGrp="1"/>
          </p:cNvSpPr>
          <p:nvPr>
            <p:ph idx="1"/>
          </p:nvPr>
        </p:nvSpPr>
        <p:spPr/>
        <p:txBody>
          <a:bodyPr/>
          <a:lstStyle/>
          <a:p>
            <a:pPr marL="0" lvl="0" indent="0">
              <a:buNone/>
            </a:pPr>
            <a:r>
              <a:rPr lang="en-US" dirty="0">
                <a:solidFill>
                  <a:prstClr val="black"/>
                </a:solidFill>
              </a:rPr>
              <a:t>Descriptive paragraph</a:t>
            </a:r>
          </a:p>
          <a:p>
            <a:pPr marL="0" lvl="0" indent="0">
              <a:buNone/>
            </a:pPr>
            <a:r>
              <a:rPr lang="en-US" dirty="0">
                <a:solidFill>
                  <a:prstClr val="black"/>
                </a:solidFill>
              </a:rPr>
              <a:t>Problem-solution paragraph</a:t>
            </a:r>
          </a:p>
          <a:p>
            <a:pPr marL="0" lvl="0" indent="0">
              <a:buNone/>
            </a:pPr>
            <a:r>
              <a:rPr lang="en-US" dirty="0">
                <a:solidFill>
                  <a:prstClr val="black"/>
                </a:solidFill>
              </a:rPr>
              <a:t>Process paragraph</a:t>
            </a:r>
          </a:p>
          <a:p>
            <a:pPr marL="0" lvl="0" indent="0">
              <a:buNone/>
            </a:pPr>
            <a:r>
              <a:rPr lang="en-US" dirty="0">
                <a:solidFill>
                  <a:prstClr val="black"/>
                </a:solidFill>
              </a:rPr>
              <a:t>Comparative paragraph</a:t>
            </a:r>
          </a:p>
          <a:p>
            <a:pPr marL="0" lvl="0" indent="0">
              <a:buNone/>
            </a:pPr>
            <a:r>
              <a:rPr lang="en-US" dirty="0">
                <a:solidFill>
                  <a:prstClr val="black"/>
                </a:solidFill>
              </a:rPr>
              <a:t>Contrastive paragraph </a:t>
            </a:r>
          </a:p>
          <a:p>
            <a:endParaRPr lang="en-US" dirty="0"/>
          </a:p>
        </p:txBody>
      </p:sp>
    </p:spTree>
    <p:extLst>
      <p:ext uri="{BB962C8B-B14F-4D97-AF65-F5344CB8AC3E}">
        <p14:creationId xmlns:p14="http://schemas.microsoft.com/office/powerpoint/2010/main" val="649995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en-US" dirty="0">
                <a:solidFill>
                  <a:srgbClr val="00B050"/>
                </a:solidFill>
              </a:rPr>
              <a:t>Descriptive paragraph</a:t>
            </a:r>
            <a:endParaRPr lang="en-US" dirty="0"/>
          </a:p>
        </p:txBody>
      </p:sp>
      <p:sp>
        <p:nvSpPr>
          <p:cNvPr id="3" name="Espace réservé du contenu 2"/>
          <p:cNvSpPr>
            <a:spLocks noGrp="1"/>
          </p:cNvSpPr>
          <p:nvPr>
            <p:ph idx="1"/>
          </p:nvPr>
        </p:nvSpPr>
        <p:spPr>
          <a:xfrm>
            <a:off x="467544" y="548680"/>
            <a:ext cx="8229600" cy="5832648"/>
          </a:xfrm>
        </p:spPr>
        <p:txBody>
          <a:bodyPr>
            <a:normAutofit fontScale="25000" lnSpcReduction="20000"/>
          </a:bodyPr>
          <a:lstStyle/>
          <a:p>
            <a:pPr marL="0" algn="just" fontAlgn="t">
              <a:lnSpc>
                <a:spcPct val="115000"/>
              </a:lnSpc>
              <a:spcBef>
                <a:spcPts val="0"/>
              </a:spcBef>
            </a:pPr>
            <a:endParaRPr lang="en-US" sz="6400" b="1" u="sng" dirty="0" smtClean="0">
              <a:solidFill>
                <a:srgbClr val="000000"/>
              </a:solidFill>
              <a:latin typeface="Times New Roman"/>
              <a:ea typeface="Calibri"/>
              <a:cs typeface="Arial"/>
            </a:endParaRPr>
          </a:p>
          <a:p>
            <a:pPr marL="0" algn="just" fontAlgn="t">
              <a:lnSpc>
                <a:spcPct val="115000"/>
              </a:lnSpc>
              <a:spcBef>
                <a:spcPts val="0"/>
              </a:spcBef>
            </a:pPr>
            <a:endParaRPr lang="en-US" sz="6400" b="1" u="sng" dirty="0">
              <a:solidFill>
                <a:srgbClr val="000000"/>
              </a:solidFill>
              <a:latin typeface="Times New Roman"/>
              <a:ea typeface="Calibri"/>
              <a:cs typeface="Arial"/>
            </a:endParaRPr>
          </a:p>
          <a:p>
            <a:pPr marL="0" algn="just" fontAlgn="t">
              <a:lnSpc>
                <a:spcPct val="115000"/>
              </a:lnSpc>
              <a:spcBef>
                <a:spcPts val="0"/>
              </a:spcBef>
            </a:pPr>
            <a:r>
              <a:rPr lang="en-US" sz="6400" b="1" u="sng" dirty="0" smtClean="0">
                <a:solidFill>
                  <a:srgbClr val="000000"/>
                </a:solidFill>
                <a:latin typeface="Times New Roman"/>
                <a:ea typeface="Calibri"/>
                <a:cs typeface="Arial"/>
              </a:rPr>
              <a:t>Questions </a:t>
            </a:r>
            <a:r>
              <a:rPr lang="en-US" sz="6400" b="1" u="sng" dirty="0">
                <a:solidFill>
                  <a:srgbClr val="000000"/>
                </a:solidFill>
                <a:latin typeface="Times New Roman"/>
                <a:ea typeface="Calibri"/>
                <a:cs typeface="Arial"/>
              </a:rPr>
              <a:t>to answer: </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 </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Where is the place?</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How big is it?</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How warm or cold is it?</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How does the place make you feel? Why?</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What things can you see in this place?</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What colors do you see?</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 </a:t>
            </a:r>
            <a:endParaRPr lang="en-US" sz="6400" dirty="0">
              <a:latin typeface="Arial"/>
            </a:endParaRPr>
          </a:p>
          <a:p>
            <a:pPr marL="0" algn="just" fontAlgn="t">
              <a:lnSpc>
                <a:spcPct val="115000"/>
              </a:lnSpc>
              <a:spcBef>
                <a:spcPts val="0"/>
              </a:spcBef>
            </a:pPr>
            <a:r>
              <a:rPr lang="en-US" sz="6400" b="1" u="sng" dirty="0">
                <a:solidFill>
                  <a:srgbClr val="000000"/>
                </a:solidFill>
                <a:latin typeface="Times New Roman"/>
                <a:ea typeface="Calibri"/>
                <a:cs typeface="Arial"/>
              </a:rPr>
              <a:t>Examples of adjectives to use:</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 </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Large/ small</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Wide/ narrow</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Warm/ cold</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Clean/ dirty</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Tidy/ untidy </a:t>
            </a:r>
            <a:endParaRPr lang="en-US" sz="6400" dirty="0">
              <a:latin typeface="Arial"/>
            </a:endParaRPr>
          </a:p>
          <a:p>
            <a:pPr marL="0" algn="just" fontAlgn="t">
              <a:lnSpc>
                <a:spcPct val="115000"/>
              </a:lnSpc>
              <a:spcBef>
                <a:spcPts val="0"/>
              </a:spcBef>
            </a:pPr>
            <a:r>
              <a:rPr lang="en-US" sz="6400" b="1" u="sng" dirty="0">
                <a:solidFill>
                  <a:srgbClr val="000000"/>
                </a:solidFill>
                <a:latin typeface="Times New Roman"/>
                <a:ea typeface="Calibri"/>
                <a:cs typeface="Arial"/>
              </a:rPr>
              <a:t>Questions to answer:</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 </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Who is the person?</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What does the person do?</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What does s/he look like?</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How does the person act?</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How does s/he make others feel?</a:t>
            </a:r>
            <a:endParaRPr lang="en-US" sz="6400" dirty="0">
              <a:latin typeface="Arial"/>
            </a:endParaRPr>
          </a:p>
          <a:p>
            <a:pPr marL="0" algn="just" fontAlgn="t">
              <a:lnSpc>
                <a:spcPct val="115000"/>
              </a:lnSpc>
              <a:spcBef>
                <a:spcPts val="0"/>
              </a:spcBef>
            </a:pPr>
            <a:r>
              <a:rPr lang="en-US" sz="6400" dirty="0">
                <a:solidFill>
                  <a:srgbClr val="000000"/>
                </a:solidFill>
                <a:latin typeface="Times New Roman"/>
                <a:ea typeface="Calibri"/>
                <a:cs typeface="Arial"/>
              </a:rPr>
              <a:t> </a:t>
            </a:r>
            <a:endParaRPr lang="en-US" sz="6400" dirty="0"/>
          </a:p>
        </p:txBody>
      </p:sp>
    </p:spTree>
    <p:extLst>
      <p:ext uri="{BB962C8B-B14F-4D97-AF65-F5344CB8AC3E}">
        <p14:creationId xmlns:p14="http://schemas.microsoft.com/office/powerpoint/2010/main" val="2144347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4000" dirty="0">
                <a:solidFill>
                  <a:srgbClr val="00B050"/>
                </a:solidFill>
                <a:latin typeface="Times New Roman"/>
                <a:ea typeface="Calibri"/>
                <a:cs typeface="Arial"/>
              </a:rPr>
              <a:t>Problem-and-solution paragraphs</a:t>
            </a:r>
            <a:r>
              <a:rPr lang="en-US" sz="3200" dirty="0">
                <a:solidFill>
                  <a:prstClr val="black"/>
                </a:solidFill>
                <a:ea typeface="Calibri"/>
                <a:cs typeface="Arial"/>
              </a:rPr>
              <a:t/>
            </a:r>
            <a:br>
              <a:rPr lang="en-US" sz="3200" dirty="0">
                <a:solidFill>
                  <a:prstClr val="black"/>
                </a:solidFill>
                <a:ea typeface="Calibri"/>
                <a:cs typeface="Arial"/>
              </a:rPr>
            </a:br>
            <a:endParaRPr lang="en-US" dirty="0"/>
          </a:p>
        </p:txBody>
      </p:sp>
      <p:sp>
        <p:nvSpPr>
          <p:cNvPr id="3" name="Espace réservé du contenu 2"/>
          <p:cNvSpPr>
            <a:spLocks noGrp="1"/>
          </p:cNvSpPr>
          <p:nvPr>
            <p:ph idx="1"/>
          </p:nvPr>
        </p:nvSpPr>
        <p:spPr/>
        <p:txBody>
          <a:bodyPr/>
          <a:lstStyle/>
          <a:p>
            <a:pPr marL="0" lvl="0" indent="0" algn="just">
              <a:lnSpc>
                <a:spcPct val="115000"/>
              </a:lnSpc>
              <a:spcAft>
                <a:spcPts val="1000"/>
              </a:spcAft>
              <a:buNone/>
            </a:pPr>
            <a:r>
              <a:rPr lang="en-US" sz="2600" dirty="0">
                <a:solidFill>
                  <a:prstClr val="black"/>
                </a:solidFill>
                <a:latin typeface="Times New Roman" pitchFamily="18" charset="0"/>
                <a:ea typeface="Calibri"/>
                <a:cs typeface="Times New Roman" pitchFamily="18" charset="0"/>
              </a:rPr>
              <a:t>A problem-and-solution paragraph presents a problem and then proposes a solution or solutions to it. The problem is stated in the topic sentence. A brief description of the solutions is also included in the topic sentence. The supporting sentences explain the problem and introduce the solution to it in some detail. The concluding sentence revisits the problems and summarizes the solutions. </a:t>
            </a:r>
          </a:p>
          <a:p>
            <a:pPr marL="0" indent="0">
              <a:buNone/>
            </a:pPr>
            <a:endParaRPr lang="en-US" dirty="0"/>
          </a:p>
        </p:txBody>
      </p:sp>
    </p:spTree>
    <p:extLst>
      <p:ext uri="{BB962C8B-B14F-4D97-AF65-F5344CB8AC3E}">
        <p14:creationId xmlns:p14="http://schemas.microsoft.com/office/powerpoint/2010/main" val="72539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téléchargemen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22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marL="0" lvl="0" indent="0" algn="just">
              <a:lnSpc>
                <a:spcPct val="115000"/>
              </a:lnSpc>
              <a:spcAft>
                <a:spcPts val="1000"/>
              </a:spcAft>
              <a:buNone/>
            </a:pPr>
            <a:r>
              <a:rPr lang="en-US" sz="2000" dirty="0">
                <a:solidFill>
                  <a:prstClr val="black"/>
                </a:solidFill>
                <a:latin typeface="Times New Roman"/>
                <a:ea typeface="Calibri"/>
                <a:cs typeface="Arial"/>
              </a:rPr>
              <a:t> </a:t>
            </a:r>
            <a:r>
              <a:rPr lang="en-US" sz="2000" dirty="0" smtClean="0">
                <a:solidFill>
                  <a:prstClr val="black"/>
                </a:solidFill>
                <a:latin typeface="Times New Roman"/>
                <a:ea typeface="Calibri"/>
                <a:cs typeface="Arial"/>
              </a:rPr>
              <a:t>       Academic </a:t>
            </a:r>
            <a:r>
              <a:rPr lang="en-US" sz="2000" dirty="0">
                <a:solidFill>
                  <a:prstClr val="black"/>
                </a:solidFill>
                <a:latin typeface="Times New Roman"/>
                <a:ea typeface="Calibri"/>
                <a:cs typeface="Arial"/>
              </a:rPr>
              <a:t>writing is a problem for many students, yet it can be solved by learning sentences structures and words. Nowadays college students suffer from their inability to produce corrects pieces of writing. Teachers agree that the reason for this problem is students’ little revision of rules. Another reason for teachers is that students rarely apply the rules of writing in paragraphs and essays. One solution to this problem is mastery of sentence structures. Another solution is the building of a battery of usable vocabulary. A final solution is everyday practice of writing. Writing is a problem for students, but it can be overcome if students master sentence structures, build their vocabulary, and practice writing on regular basis. </a:t>
            </a:r>
          </a:p>
          <a:p>
            <a:pPr marL="0" lvl="0" indent="0" algn="just">
              <a:lnSpc>
                <a:spcPct val="115000"/>
              </a:lnSpc>
              <a:spcAft>
                <a:spcPts val="1000"/>
              </a:spcAft>
              <a:buNone/>
            </a:pPr>
            <a:r>
              <a:rPr lang="en-US" sz="1600" b="1" dirty="0">
                <a:solidFill>
                  <a:prstClr val="black"/>
                </a:solidFill>
                <a:latin typeface="Times New Roman" pitchFamily="18" charset="0"/>
                <a:ea typeface="Calibri"/>
                <a:cs typeface="Times New Roman" pitchFamily="18" charset="0"/>
              </a:rPr>
              <a:t>What is the problem treated in the paragraph?</a:t>
            </a:r>
          </a:p>
          <a:p>
            <a:pPr marL="0" lvl="0" indent="0" algn="just">
              <a:lnSpc>
                <a:spcPct val="115000"/>
              </a:lnSpc>
              <a:spcAft>
                <a:spcPts val="1000"/>
              </a:spcAft>
              <a:buNone/>
            </a:pPr>
            <a:r>
              <a:rPr lang="en-US" sz="1600" b="1" dirty="0">
                <a:solidFill>
                  <a:prstClr val="black"/>
                </a:solidFill>
                <a:latin typeface="Times New Roman" pitchFamily="18" charset="0"/>
                <a:ea typeface="Calibri"/>
                <a:cs typeface="Times New Roman" pitchFamily="18" charset="0"/>
              </a:rPr>
              <a:t>What are the solutions presented in the paragraph?</a:t>
            </a:r>
          </a:p>
          <a:p>
            <a:pPr marL="0" lvl="0" indent="0">
              <a:buNone/>
            </a:pPr>
            <a:r>
              <a:rPr lang="en-US" sz="1600" b="1" dirty="0">
                <a:solidFill>
                  <a:prstClr val="black"/>
                </a:solidFill>
                <a:latin typeface="Times New Roman" pitchFamily="18" charset="0"/>
                <a:cs typeface="Times New Roman" pitchFamily="18" charset="0"/>
              </a:rPr>
              <a:t>How does the concluding sentence relate to the topic one?</a:t>
            </a:r>
            <a:endParaRPr lang="en-US" dirty="0"/>
          </a:p>
        </p:txBody>
      </p:sp>
    </p:spTree>
    <p:extLst>
      <p:ext uri="{BB962C8B-B14F-4D97-AF65-F5344CB8AC3E}">
        <p14:creationId xmlns:p14="http://schemas.microsoft.com/office/powerpoint/2010/main" val="65533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00B050"/>
                </a:solidFill>
              </a:rPr>
              <a:t>Process Paragraph</a:t>
            </a:r>
            <a:endParaRPr lang="en-US" dirty="0"/>
          </a:p>
        </p:txBody>
      </p:sp>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67689"/>
            <a:ext cx="8229600" cy="4190985"/>
          </a:xfrm>
          <a:prstGeom prst="rect">
            <a:avLst/>
          </a:prstGeom>
          <a:ln>
            <a:noFill/>
          </a:ln>
          <a:effectLst>
            <a:softEdge rad="112500"/>
          </a:effectLst>
        </p:spPr>
      </p:pic>
    </p:spTree>
    <p:extLst>
      <p:ext uri="{BB962C8B-B14F-4D97-AF65-F5344CB8AC3E}">
        <p14:creationId xmlns:p14="http://schemas.microsoft.com/office/powerpoint/2010/main" val="70895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marL="0" lvl="0" indent="0" algn="just">
              <a:lnSpc>
                <a:spcPct val="115000"/>
              </a:lnSpc>
              <a:spcAft>
                <a:spcPts val="1000"/>
              </a:spcAft>
              <a:buNone/>
            </a:pPr>
            <a:r>
              <a:rPr lang="en-US" sz="2500" dirty="0">
                <a:solidFill>
                  <a:prstClr val="black"/>
                </a:solidFill>
                <a:latin typeface="Times New Roman"/>
                <a:ea typeface="Calibri"/>
                <a:cs typeface="Arial"/>
              </a:rPr>
              <a:t>A process paragraph explains the steps that need to be followed to do something. It describes the process under which something has gone to be done or completed. </a:t>
            </a:r>
          </a:p>
          <a:p>
            <a:pPr marL="0" lvl="0" indent="0" algn="just">
              <a:lnSpc>
                <a:spcPct val="115000"/>
              </a:lnSpc>
              <a:spcAft>
                <a:spcPts val="1000"/>
              </a:spcAft>
              <a:buNone/>
            </a:pPr>
            <a:r>
              <a:rPr lang="en-US" sz="1800" u="sng" dirty="0">
                <a:solidFill>
                  <a:prstClr val="black"/>
                </a:solidFill>
                <a:latin typeface="Times New Roman" pitchFamily="18" charset="0"/>
                <a:ea typeface="Calibri"/>
                <a:cs typeface="Times New Roman" pitchFamily="18" charset="0"/>
              </a:rPr>
              <a:t>Linking words to use:</a:t>
            </a:r>
          </a:p>
          <a:p>
            <a:pPr marL="228600" lvl="0" algn="just">
              <a:lnSpc>
                <a:spcPct val="115000"/>
              </a:lnSpc>
              <a:spcAft>
                <a:spcPts val="1000"/>
              </a:spcAft>
            </a:pPr>
            <a:r>
              <a:rPr lang="en-US" sz="1800" dirty="0">
                <a:solidFill>
                  <a:prstClr val="black"/>
                </a:solidFill>
                <a:latin typeface="Times New Roman"/>
                <a:ea typeface="Calibri"/>
                <a:cs typeface="Arial"/>
              </a:rPr>
              <a:t>The first step, the second step, the last step…..</a:t>
            </a:r>
            <a:endParaRPr lang="en-US" sz="1300" dirty="0">
              <a:solidFill>
                <a:prstClr val="black"/>
              </a:solidFill>
              <a:ea typeface="Calibri"/>
              <a:cs typeface="Arial"/>
            </a:endParaRPr>
          </a:p>
          <a:p>
            <a:pPr marL="228600" lvl="0" algn="just">
              <a:lnSpc>
                <a:spcPct val="115000"/>
              </a:lnSpc>
              <a:spcAft>
                <a:spcPts val="1000"/>
              </a:spcAft>
            </a:pPr>
            <a:r>
              <a:rPr lang="en-US" sz="1800" dirty="0">
                <a:solidFill>
                  <a:prstClr val="black"/>
                </a:solidFill>
                <a:latin typeface="Times New Roman"/>
                <a:ea typeface="Calibri"/>
                <a:cs typeface="Arial"/>
              </a:rPr>
              <a:t>Firstly, secondly, thirdly,</a:t>
            </a:r>
            <a:endParaRPr lang="en-US" sz="1300" dirty="0">
              <a:solidFill>
                <a:prstClr val="black"/>
              </a:solidFill>
              <a:ea typeface="Calibri"/>
              <a:cs typeface="Arial"/>
            </a:endParaRPr>
          </a:p>
          <a:p>
            <a:pPr marL="228600" lvl="0" algn="just">
              <a:lnSpc>
                <a:spcPct val="115000"/>
              </a:lnSpc>
              <a:spcAft>
                <a:spcPts val="1000"/>
              </a:spcAft>
            </a:pPr>
            <a:r>
              <a:rPr lang="en-US" sz="1800" dirty="0">
                <a:solidFill>
                  <a:prstClr val="black"/>
                </a:solidFill>
                <a:latin typeface="Times New Roman"/>
                <a:ea typeface="Calibri"/>
                <a:cs typeface="Arial"/>
              </a:rPr>
              <a:t>Finally,</a:t>
            </a:r>
            <a:endParaRPr lang="en-US" sz="1300" dirty="0">
              <a:solidFill>
                <a:prstClr val="black"/>
              </a:solidFill>
              <a:ea typeface="Calibri"/>
              <a:cs typeface="Arial"/>
            </a:endParaRPr>
          </a:p>
          <a:p>
            <a:pPr marL="228600" lvl="0" algn="just">
              <a:lnSpc>
                <a:spcPct val="115000"/>
              </a:lnSpc>
              <a:spcAft>
                <a:spcPts val="1000"/>
              </a:spcAft>
            </a:pPr>
            <a:r>
              <a:rPr lang="en-US" sz="1800" dirty="0">
                <a:solidFill>
                  <a:prstClr val="black"/>
                </a:solidFill>
                <a:latin typeface="Times New Roman"/>
                <a:ea typeface="Calibri"/>
                <a:cs typeface="Arial"/>
              </a:rPr>
              <a:t>Then</a:t>
            </a:r>
            <a:endParaRPr lang="en-US" sz="1300" dirty="0">
              <a:solidFill>
                <a:prstClr val="black"/>
              </a:solidFill>
              <a:ea typeface="Calibri"/>
              <a:cs typeface="Arial"/>
            </a:endParaRPr>
          </a:p>
          <a:p>
            <a:pPr marL="228600" lvl="0" algn="just">
              <a:lnSpc>
                <a:spcPct val="115000"/>
              </a:lnSpc>
              <a:spcAft>
                <a:spcPts val="1000"/>
              </a:spcAft>
            </a:pPr>
            <a:r>
              <a:rPr lang="en-US" sz="1800" dirty="0">
                <a:solidFill>
                  <a:prstClr val="black"/>
                </a:solidFill>
                <a:latin typeface="Times New Roman"/>
                <a:ea typeface="Calibri"/>
                <a:cs typeface="Arial"/>
              </a:rPr>
              <a:t>Afterwards, </a:t>
            </a:r>
            <a:endParaRPr lang="en-US" sz="1300" dirty="0">
              <a:solidFill>
                <a:prstClr val="black"/>
              </a:solidFill>
              <a:ea typeface="Calibri"/>
              <a:cs typeface="Arial"/>
            </a:endParaRPr>
          </a:p>
          <a:p>
            <a:pPr marL="228600" lvl="0" algn="just">
              <a:lnSpc>
                <a:spcPct val="115000"/>
              </a:lnSpc>
              <a:spcAft>
                <a:spcPts val="1000"/>
              </a:spcAft>
            </a:pPr>
            <a:r>
              <a:rPr lang="en-US" sz="1800" dirty="0">
                <a:solidFill>
                  <a:prstClr val="black"/>
                </a:solidFill>
                <a:latin typeface="Times New Roman"/>
                <a:ea typeface="Calibri"/>
                <a:cs typeface="Arial"/>
              </a:rPr>
              <a:t>Before</a:t>
            </a:r>
            <a:endParaRPr lang="en-US" sz="1300" dirty="0">
              <a:solidFill>
                <a:prstClr val="black"/>
              </a:solidFill>
              <a:ea typeface="Calibri"/>
              <a:cs typeface="Arial"/>
            </a:endParaRPr>
          </a:p>
          <a:p>
            <a:endParaRPr lang="en-US" dirty="0"/>
          </a:p>
        </p:txBody>
      </p:sp>
    </p:spTree>
    <p:extLst>
      <p:ext uri="{BB962C8B-B14F-4D97-AF65-F5344CB8AC3E}">
        <p14:creationId xmlns:p14="http://schemas.microsoft.com/office/powerpoint/2010/main" val="2300390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srgbClr val="00B050"/>
                </a:solidFill>
              </a:rPr>
              <a:t>Comparative Paragraph</a:t>
            </a:r>
            <a:endParaRPr lang="en-US" dirty="0"/>
          </a:p>
        </p:txBody>
      </p:sp>
      <p:sp>
        <p:nvSpPr>
          <p:cNvPr id="3" name="Espace réservé du contenu 2"/>
          <p:cNvSpPr>
            <a:spLocks noGrp="1"/>
          </p:cNvSpPr>
          <p:nvPr>
            <p:ph idx="1"/>
          </p:nvPr>
        </p:nvSpPr>
        <p:spPr>
          <a:xfrm>
            <a:off x="467544" y="1988840"/>
            <a:ext cx="8229600" cy="4525963"/>
          </a:xfrm>
        </p:spPr>
        <p:txBody>
          <a:bodyPr/>
          <a:lstStyle/>
          <a:p>
            <a:pPr marL="0" indent="0">
              <a:buNone/>
            </a:pPr>
            <a:r>
              <a:rPr lang="en-US" dirty="0">
                <a:latin typeface="Times New Roman"/>
                <a:ea typeface="Calibri"/>
              </a:rPr>
              <a:t>In a comparison paragraph, writers show the similarities between two persons, places, or </a:t>
            </a:r>
            <a:r>
              <a:rPr lang="en-US" dirty="0" smtClean="0">
                <a:latin typeface="Times New Roman"/>
                <a:ea typeface="Calibri"/>
              </a:rPr>
              <a:t>things (use words and expressions like: as, both, like, similar to, the same as, etc.)</a:t>
            </a:r>
            <a:endParaRPr lang="en-US" dirty="0">
              <a:latin typeface="Times New Roman"/>
              <a:ea typeface="Calibri"/>
            </a:endParaRP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14313015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lstStyle/>
          <a:p>
            <a:pPr marL="0" indent="0" algn="ctr">
              <a:buNone/>
            </a:pPr>
            <a:r>
              <a:rPr lang="en-US" sz="4400" dirty="0" smtClean="0">
                <a:solidFill>
                  <a:srgbClr val="00B050"/>
                </a:solidFill>
                <a:ea typeface="+mj-ea"/>
                <a:cs typeface="+mj-cs"/>
              </a:rPr>
              <a:t>Contrast Paragraphs</a:t>
            </a:r>
          </a:p>
          <a:p>
            <a:pPr marL="0" lvl="0" indent="0">
              <a:buNone/>
            </a:pPr>
            <a:r>
              <a:rPr lang="en-US" dirty="0">
                <a:solidFill>
                  <a:prstClr val="black"/>
                </a:solidFill>
                <a:latin typeface="Times New Roman"/>
                <a:ea typeface="Calibri"/>
              </a:rPr>
              <a:t>In a contrast paragraph, writers indicate the differences between two persons, places, or </a:t>
            </a:r>
            <a:r>
              <a:rPr lang="en-US" dirty="0" smtClean="0">
                <a:solidFill>
                  <a:prstClr val="black"/>
                </a:solidFill>
                <a:latin typeface="Times New Roman"/>
                <a:ea typeface="Calibri"/>
              </a:rPr>
              <a:t>things (use words and phrases like: unlike, not similar to, contrary to, etc.)</a:t>
            </a:r>
            <a:endParaRPr lang="en-US" dirty="0">
              <a:solidFill>
                <a:prstClr val="black"/>
              </a:solidFill>
            </a:endParaRPr>
          </a:p>
          <a:p>
            <a:pPr marL="0" indent="0" algn="ctr">
              <a:buNone/>
            </a:pPr>
            <a:endParaRPr lang="en-US" dirty="0"/>
          </a:p>
        </p:txBody>
      </p:sp>
    </p:spTree>
    <p:extLst>
      <p:ext uri="{BB962C8B-B14F-4D97-AF65-F5344CB8AC3E}">
        <p14:creationId xmlns:p14="http://schemas.microsoft.com/office/powerpoint/2010/main" val="3924665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Essay Writing</a:t>
            </a:r>
            <a:endParaRPr lang="en-US" dirty="0"/>
          </a:p>
        </p:txBody>
      </p:sp>
      <p:sp>
        <p:nvSpPr>
          <p:cNvPr id="3" name="Espace réservé du contenu 2"/>
          <p:cNvSpPr>
            <a:spLocks noGrp="1"/>
          </p:cNvSpPr>
          <p:nvPr>
            <p:ph idx="1"/>
          </p:nvPr>
        </p:nvSpPr>
        <p:spPr/>
        <p:txBody>
          <a:bodyPr/>
          <a:lstStyle/>
          <a:p>
            <a:pPr marL="0" lvl="0" indent="0">
              <a:buNone/>
            </a:pPr>
            <a:r>
              <a:rPr lang="en-US" sz="2400" dirty="0">
                <a:solidFill>
                  <a:prstClr val="black"/>
                </a:solidFill>
                <a:latin typeface="Times New Roman" pitchFamily="18" charset="0"/>
                <a:cs typeface="Times New Roman" pitchFamily="18" charset="0"/>
              </a:rPr>
              <a:t>By the end of the lecture, students will be able to: </a:t>
            </a:r>
          </a:p>
          <a:p>
            <a:pPr marL="0" lvl="0" indent="0">
              <a:buNone/>
            </a:pPr>
            <a:endParaRPr lang="en-US" sz="2400" dirty="0">
              <a:solidFill>
                <a:prstClr val="black"/>
              </a:solidFill>
              <a:latin typeface="Times New Roman" pitchFamily="18" charset="0"/>
              <a:cs typeface="Times New Roman" pitchFamily="18" charset="0"/>
            </a:endParaRPr>
          </a:p>
          <a:p>
            <a:pPr lvl="0">
              <a:buFont typeface="Wingdings" pitchFamily="2" charset="2"/>
              <a:buChar char="q"/>
            </a:pPr>
            <a:r>
              <a:rPr lang="en-US" sz="2400" dirty="0">
                <a:solidFill>
                  <a:prstClr val="black"/>
                </a:solidFill>
                <a:latin typeface="Times New Roman" pitchFamily="18" charset="0"/>
                <a:cs typeface="Times New Roman" pitchFamily="18" charset="0"/>
              </a:rPr>
              <a:t>Define an essay</a:t>
            </a:r>
          </a:p>
          <a:p>
            <a:pPr lvl="0">
              <a:buFont typeface="Wingdings" pitchFamily="2" charset="2"/>
              <a:buChar char="q"/>
            </a:pPr>
            <a:r>
              <a:rPr lang="en-US" sz="2400" dirty="0">
                <a:solidFill>
                  <a:prstClr val="black"/>
                </a:solidFill>
                <a:latin typeface="Times New Roman" pitchFamily="18" charset="0"/>
                <a:cs typeface="Times New Roman" pitchFamily="18" charset="0"/>
              </a:rPr>
              <a:t> Know how to write a good introduction</a:t>
            </a:r>
          </a:p>
          <a:p>
            <a:pPr lvl="0">
              <a:buFont typeface="Wingdings" pitchFamily="2" charset="2"/>
              <a:buChar char="q"/>
            </a:pPr>
            <a:r>
              <a:rPr lang="en-US" sz="2400" dirty="0">
                <a:solidFill>
                  <a:prstClr val="black"/>
                </a:solidFill>
                <a:latin typeface="Times New Roman" pitchFamily="18" charset="0"/>
                <a:cs typeface="Times New Roman" pitchFamily="18" charset="0"/>
              </a:rPr>
              <a:t> Know how to write a good hook</a:t>
            </a:r>
          </a:p>
          <a:p>
            <a:pPr lvl="0">
              <a:buFont typeface="Wingdings" pitchFamily="2" charset="2"/>
              <a:buChar char="q"/>
            </a:pPr>
            <a:r>
              <a:rPr lang="en-US" sz="2400" dirty="0">
                <a:solidFill>
                  <a:prstClr val="black"/>
                </a:solidFill>
                <a:latin typeface="Times New Roman" pitchFamily="18" charset="0"/>
                <a:cs typeface="Times New Roman" pitchFamily="18" charset="0"/>
              </a:rPr>
              <a:t> Know how to state a thesis</a:t>
            </a:r>
          </a:p>
          <a:p>
            <a:pPr lvl="0">
              <a:buFont typeface="Wingdings" pitchFamily="2" charset="2"/>
              <a:buChar char="q"/>
            </a:pPr>
            <a:r>
              <a:rPr lang="en-US" sz="2400" dirty="0">
                <a:solidFill>
                  <a:prstClr val="black"/>
                </a:solidFill>
                <a:latin typeface="Times New Roman" pitchFamily="18" charset="0"/>
                <a:cs typeface="Times New Roman" pitchFamily="18" charset="0"/>
              </a:rPr>
              <a:t> Know how to draw a good road map</a:t>
            </a:r>
          </a:p>
          <a:p>
            <a:pPr lvl="0">
              <a:buFont typeface="Wingdings" pitchFamily="2" charset="2"/>
              <a:buChar char="q"/>
            </a:pPr>
            <a:r>
              <a:rPr lang="en-US" sz="2400" dirty="0">
                <a:solidFill>
                  <a:prstClr val="black"/>
                </a:solidFill>
                <a:latin typeface="Times New Roman" pitchFamily="18" charset="0"/>
                <a:cs typeface="Times New Roman" pitchFamily="18" charset="0"/>
              </a:rPr>
              <a:t> Know how to write good body paragraphs</a:t>
            </a:r>
          </a:p>
          <a:p>
            <a:pPr lvl="0">
              <a:buFont typeface="Wingdings" pitchFamily="2" charset="2"/>
              <a:buChar char="q"/>
            </a:pPr>
            <a:r>
              <a:rPr lang="en-US" sz="2400" dirty="0">
                <a:solidFill>
                  <a:prstClr val="black"/>
                </a:solidFill>
                <a:latin typeface="Times New Roman" pitchFamily="18" charset="0"/>
                <a:cs typeface="Times New Roman" pitchFamily="18" charset="0"/>
              </a:rPr>
              <a:t> Know how to write a good conclusion</a:t>
            </a:r>
          </a:p>
          <a:p>
            <a:pPr marL="0" lvl="0" indent="0">
              <a:buNone/>
            </a:pPr>
            <a:endParaRPr lang="en-US" sz="2400" dirty="0">
              <a:solidFill>
                <a:prstClr val="black"/>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2869255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prstClr val="black"/>
                </a:solidFill>
                <a:latin typeface="Times New Roman" pitchFamily="18" charset="0"/>
                <a:cs typeface="Times New Roman" pitchFamily="18" charset="0"/>
              </a:rPr>
              <a:t>What is an essay?</a:t>
            </a:r>
            <a:endParaRPr lang="en-US" dirty="0"/>
          </a:p>
        </p:txBody>
      </p:sp>
      <p:sp>
        <p:nvSpPr>
          <p:cNvPr id="3" name="Espace réservé du contenu 2"/>
          <p:cNvSpPr>
            <a:spLocks noGrp="1"/>
          </p:cNvSpPr>
          <p:nvPr>
            <p:ph idx="1"/>
          </p:nvPr>
        </p:nvSpPr>
        <p:spPr/>
        <p:txBody>
          <a:bodyPr>
            <a:normAutofit lnSpcReduction="10000"/>
          </a:bodyPr>
          <a:lstStyle/>
          <a:p>
            <a:pPr lvl="0">
              <a:buFont typeface="Wingdings" pitchFamily="2" charset="2"/>
              <a:buChar char="q"/>
            </a:pPr>
            <a:r>
              <a:rPr lang="en-US" sz="2600" dirty="0">
                <a:solidFill>
                  <a:prstClr val="black"/>
                </a:solidFill>
                <a:latin typeface="Times New Roman" pitchFamily="18" charset="0"/>
                <a:cs typeface="Times New Roman" pitchFamily="18" charset="0"/>
              </a:rPr>
              <a:t>An essay is a set of paragraphs that revolve around one topic and advance one  thesis.</a:t>
            </a:r>
          </a:p>
          <a:p>
            <a:pPr lvl="0">
              <a:buFont typeface="Wingdings" pitchFamily="2" charset="2"/>
              <a:buChar char="q"/>
            </a:pPr>
            <a:r>
              <a:rPr lang="en-US" sz="2600" dirty="0">
                <a:solidFill>
                  <a:prstClr val="black"/>
                </a:solidFill>
                <a:latin typeface="Times New Roman" pitchFamily="18" charset="0"/>
                <a:cs typeface="Times New Roman" pitchFamily="18" charset="0"/>
              </a:rPr>
              <a:t> A thesis is statement that includes one general idea and some details</a:t>
            </a:r>
          </a:p>
          <a:p>
            <a:pPr lvl="0">
              <a:buFont typeface="Wingdings" pitchFamily="2" charset="2"/>
              <a:buChar char="q"/>
            </a:pPr>
            <a:r>
              <a:rPr lang="en-US" sz="2600" dirty="0">
                <a:solidFill>
                  <a:prstClr val="black"/>
                </a:solidFill>
                <a:latin typeface="Times New Roman" pitchFamily="18" charset="0"/>
                <a:cs typeface="Times New Roman" pitchFamily="18" charset="0"/>
              </a:rPr>
              <a:t> An essay is divided into three parts: an introduction, a body, and a conclusion.</a:t>
            </a:r>
          </a:p>
          <a:p>
            <a:pPr lvl="0">
              <a:buFont typeface="Wingdings" pitchFamily="2" charset="2"/>
              <a:buChar char="q"/>
            </a:pPr>
            <a:r>
              <a:rPr lang="en-US" sz="2600" dirty="0">
                <a:solidFill>
                  <a:prstClr val="black"/>
                </a:solidFill>
                <a:latin typeface="Times New Roman" pitchFamily="18" charset="0"/>
                <a:cs typeface="Times New Roman" pitchFamily="18" charset="0"/>
              </a:rPr>
              <a:t> All the paragraphs in an essay should be indented</a:t>
            </a:r>
          </a:p>
          <a:p>
            <a:pPr lvl="0">
              <a:buFont typeface="Wingdings" pitchFamily="2" charset="2"/>
              <a:buChar char="q"/>
            </a:pPr>
            <a:r>
              <a:rPr lang="en-US" sz="2600" dirty="0">
                <a:solidFill>
                  <a:prstClr val="black"/>
                </a:solidFill>
                <a:latin typeface="Times New Roman" pitchFamily="18" charset="0"/>
                <a:cs typeface="Times New Roman" pitchFamily="18" charset="0"/>
              </a:rPr>
              <a:t> Each paragraph should contain a topic sentence, supporting sentences, and a concluding sentence</a:t>
            </a:r>
          </a:p>
          <a:p>
            <a:pPr lvl="0">
              <a:buFont typeface="Wingdings" pitchFamily="2" charset="2"/>
              <a:buChar char="q"/>
            </a:pPr>
            <a:r>
              <a:rPr lang="en-US" sz="2600" dirty="0">
                <a:solidFill>
                  <a:prstClr val="black"/>
                </a:solidFill>
                <a:latin typeface="Times New Roman" pitchFamily="18" charset="0"/>
                <a:cs typeface="Times New Roman" pitchFamily="18" charset="0"/>
              </a:rPr>
              <a:t> All the paragraphs should mention the topic and elaborate on the thesis to ensure coherence and cohesion</a:t>
            </a:r>
          </a:p>
          <a:p>
            <a:pPr marL="0" indent="0">
              <a:buNone/>
            </a:pPr>
            <a:endParaRPr lang="en-US" dirty="0"/>
          </a:p>
        </p:txBody>
      </p:sp>
    </p:spTree>
    <p:extLst>
      <p:ext uri="{BB962C8B-B14F-4D97-AF65-F5344CB8AC3E}">
        <p14:creationId xmlns:p14="http://schemas.microsoft.com/office/powerpoint/2010/main" val="70520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800" dirty="0">
                <a:solidFill>
                  <a:prstClr val="black"/>
                </a:solidFill>
                <a:latin typeface="Times New Roman" pitchFamily="18" charset="0"/>
                <a:cs typeface="Times New Roman" pitchFamily="18" charset="0"/>
              </a:rPr>
              <a:t>Study the following essay on technology carefully </a:t>
            </a:r>
            <a:endParaRPr lang="en-US" dirty="0"/>
          </a:p>
        </p:txBody>
      </p:sp>
      <p:sp>
        <p:nvSpPr>
          <p:cNvPr id="3" name="Espace réservé du contenu 2"/>
          <p:cNvSpPr>
            <a:spLocks noGrp="1"/>
          </p:cNvSpPr>
          <p:nvPr>
            <p:ph idx="1"/>
          </p:nvPr>
        </p:nvSpPr>
        <p:spPr/>
        <p:txBody>
          <a:bodyPr/>
          <a:lstStyle/>
          <a:p>
            <a:pPr marL="0" lvl="0" indent="0" algn="just">
              <a:buNone/>
            </a:pPr>
            <a:r>
              <a:rPr lang="en-US" sz="2000" dirty="0">
                <a:solidFill>
                  <a:prstClr val="black"/>
                </a:solidFill>
                <a:latin typeface="Times New Roman" pitchFamily="18" charset="0"/>
                <a:cs typeface="Times New Roman" pitchFamily="18" charset="0"/>
              </a:rPr>
              <a:t>How would life be like without technology? The benefits of technology nowadays are uncountable. Not only does technology enable family members to stay in touch no matter how far they are from each other, but it helps students in their studies as well. </a:t>
            </a:r>
          </a:p>
          <a:p>
            <a:pPr marL="0" lvl="0" indent="0" algn="just">
              <a:buNone/>
            </a:pPr>
            <a:r>
              <a:rPr lang="en-US" sz="2000" dirty="0">
                <a:solidFill>
                  <a:prstClr val="black"/>
                </a:solidFill>
                <a:latin typeface="Times New Roman" pitchFamily="18" charset="0"/>
                <a:cs typeface="Times New Roman" pitchFamily="18" charset="0"/>
              </a:rPr>
              <a:t>	One of the most important benefits of technology is that people use technological devices such as smart phones and computers to connect with their families.   Because of working in distant places, studying abroad, and migrating to other countries, people live miles away from their families, yet they can connect with them thanks to communication applications such as </a:t>
            </a:r>
            <a:r>
              <a:rPr lang="en-US" sz="2000" dirty="0" err="1">
                <a:solidFill>
                  <a:prstClr val="black"/>
                </a:solidFill>
                <a:latin typeface="Times New Roman" pitchFamily="18" charset="0"/>
                <a:cs typeface="Times New Roman" pitchFamily="18" charset="0"/>
              </a:rPr>
              <a:t>whatsup</a:t>
            </a:r>
            <a:r>
              <a:rPr lang="en-US" sz="2000" dirty="0">
                <a:solidFill>
                  <a:prstClr val="black"/>
                </a:solidFill>
                <a:latin typeface="Times New Roman" pitchFamily="18" charset="0"/>
                <a:cs typeface="Times New Roman" pitchFamily="18" charset="0"/>
              </a:rPr>
              <a:t> and </a:t>
            </a:r>
            <a:r>
              <a:rPr lang="en-US" sz="2000" dirty="0" err="1">
                <a:solidFill>
                  <a:prstClr val="black"/>
                </a:solidFill>
                <a:latin typeface="Times New Roman" pitchFamily="18" charset="0"/>
                <a:cs typeface="Times New Roman" pitchFamily="18" charset="0"/>
              </a:rPr>
              <a:t>facebook</a:t>
            </a:r>
            <a:r>
              <a:rPr lang="en-US" sz="2000" dirty="0">
                <a:solidFill>
                  <a:prstClr val="black"/>
                </a:solidFill>
                <a:latin typeface="Times New Roman" pitchFamily="18" charset="0"/>
                <a:cs typeface="Times New Roman" pitchFamily="18" charset="0"/>
              </a:rPr>
              <a:t>. These applications help people feel as if they are with their families in the same place, for they provide video calls. Personally, whenever I miss my brother who is living in Canada, I see him via </a:t>
            </a:r>
            <a:r>
              <a:rPr lang="en-US" sz="2000" dirty="0" err="1">
                <a:solidFill>
                  <a:prstClr val="black"/>
                </a:solidFill>
                <a:latin typeface="Times New Roman" pitchFamily="18" charset="0"/>
                <a:cs typeface="Times New Roman" pitchFamily="18" charset="0"/>
              </a:rPr>
              <a:t>whatsup</a:t>
            </a:r>
            <a:r>
              <a:rPr lang="en-US" sz="2000" dirty="0">
                <a:solidFill>
                  <a:prstClr val="black"/>
                </a:solidFill>
                <a:latin typeface="Times New Roman" pitchFamily="18" charset="0"/>
                <a:cs typeface="Times New Roman" pitchFamily="18" charset="0"/>
              </a:rPr>
              <a:t>. Would that  be possible if we were living in a world without technology?</a:t>
            </a:r>
          </a:p>
          <a:p>
            <a:pPr marL="0" indent="0">
              <a:buNone/>
            </a:pPr>
            <a:endParaRPr lang="en-US" dirty="0"/>
          </a:p>
        </p:txBody>
      </p:sp>
    </p:spTree>
    <p:extLst>
      <p:ext uri="{BB962C8B-B14F-4D97-AF65-F5344CB8AC3E}">
        <p14:creationId xmlns:p14="http://schemas.microsoft.com/office/powerpoint/2010/main" val="32836584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0" lvl="0" indent="0" algn="just">
              <a:buNone/>
            </a:pPr>
            <a:r>
              <a:rPr lang="en-US" sz="1900" dirty="0">
                <a:solidFill>
                  <a:prstClr val="black"/>
                </a:solidFill>
                <a:latin typeface="Times New Roman" pitchFamily="18" charset="0"/>
                <a:cs typeface="Times New Roman" pitchFamily="18" charset="0"/>
              </a:rPr>
              <a:t>Another most important benefit of technology is that it helps students in their studies. If a student does not understand a lesson in the classroom, he or she can watch a video on </a:t>
            </a:r>
            <a:r>
              <a:rPr lang="en-US" sz="1900" dirty="0" err="1">
                <a:solidFill>
                  <a:prstClr val="black"/>
                </a:solidFill>
                <a:latin typeface="Times New Roman" pitchFamily="18" charset="0"/>
                <a:cs typeface="Times New Roman" pitchFamily="18" charset="0"/>
              </a:rPr>
              <a:t>youtube</a:t>
            </a:r>
            <a:r>
              <a:rPr lang="en-US" sz="1900" dirty="0">
                <a:solidFill>
                  <a:prstClr val="black"/>
                </a:solidFill>
                <a:latin typeface="Times New Roman" pitchFamily="18" charset="0"/>
                <a:cs typeface="Times New Roman" pitchFamily="18" charset="0"/>
              </a:rPr>
              <a:t> and understand it well. Moreover, students can expand their knowledge about the topic of a lesson through reading about it on the net. They can also prepare lessons before they go to school to ask the teacher good questions and participate in the making of the lesson.  Furthermore, students can do good researches because of the great amount of knowledge spread on the net. Thanks </a:t>
            </a:r>
            <a:r>
              <a:rPr lang="en-US" sz="1900" dirty="0" err="1">
                <a:solidFill>
                  <a:prstClr val="black"/>
                </a:solidFill>
                <a:latin typeface="Times New Roman" pitchFamily="18" charset="0"/>
                <a:cs typeface="Times New Roman" pitchFamily="18" charset="0"/>
              </a:rPr>
              <a:t>whatsup</a:t>
            </a:r>
            <a:r>
              <a:rPr lang="en-US" sz="1900" dirty="0">
                <a:solidFill>
                  <a:prstClr val="black"/>
                </a:solidFill>
                <a:latin typeface="Times New Roman" pitchFamily="18" charset="0"/>
                <a:cs typeface="Times New Roman" pitchFamily="18" charset="0"/>
              </a:rPr>
              <a:t> and </a:t>
            </a:r>
            <a:r>
              <a:rPr lang="en-US" sz="1900" dirty="0" err="1">
                <a:solidFill>
                  <a:prstClr val="black"/>
                </a:solidFill>
                <a:latin typeface="Times New Roman" pitchFamily="18" charset="0"/>
                <a:cs typeface="Times New Roman" pitchFamily="18" charset="0"/>
              </a:rPr>
              <a:t>facebook</a:t>
            </a:r>
            <a:r>
              <a:rPr lang="en-US" sz="1900" dirty="0">
                <a:solidFill>
                  <a:prstClr val="black"/>
                </a:solidFill>
                <a:latin typeface="Times New Roman" pitchFamily="18" charset="0"/>
                <a:cs typeface="Times New Roman" pitchFamily="18" charset="0"/>
              </a:rPr>
              <a:t>, students can create groups where they share news and what they learn. Students would not have such possibilities if there were no technological inventions.</a:t>
            </a:r>
          </a:p>
          <a:p>
            <a:pPr marL="0" lvl="0" indent="0" algn="just">
              <a:buNone/>
            </a:pPr>
            <a:endParaRPr lang="en-US" sz="1900" dirty="0">
              <a:solidFill>
                <a:prstClr val="black"/>
              </a:solidFill>
              <a:latin typeface="Times New Roman" pitchFamily="18" charset="0"/>
              <a:cs typeface="Times New Roman" pitchFamily="18" charset="0"/>
            </a:endParaRPr>
          </a:p>
          <a:p>
            <a:pPr marL="0" lvl="0" indent="0" algn="just">
              <a:buNone/>
            </a:pPr>
            <a:r>
              <a:rPr lang="en-US" sz="1900" dirty="0">
                <a:solidFill>
                  <a:prstClr val="black"/>
                </a:solidFill>
                <a:latin typeface="Times New Roman" pitchFamily="18" charset="0"/>
                <a:cs typeface="Times New Roman" pitchFamily="18" charset="0"/>
              </a:rPr>
              <a:t>	Two of the most important benefits of technology are related to family and study. Technology helps family members stay in contact regardless of the vast distance between them. It also assists students to study well. However, technology is devastating when used not for its purposes or misused; for instance,  it is used for blackmailing, and students who rely too much on it become lazy.</a:t>
            </a:r>
            <a:endParaRPr lang="fr-FR" sz="1900" dirty="0">
              <a:solidFill>
                <a:prstClr val="black"/>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4043963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3200" b="1" dirty="0">
                <a:solidFill>
                  <a:prstClr val="black"/>
                </a:solidFill>
                <a:latin typeface="Times New Roman" pitchFamily="18" charset="0"/>
                <a:cs typeface="Times New Roman" pitchFamily="18" charset="0"/>
              </a:rPr>
              <a:t>Study the essay in light of the following questions:</a:t>
            </a:r>
            <a:endParaRPr lang="en-US" dirty="0"/>
          </a:p>
        </p:txBody>
      </p:sp>
      <p:sp>
        <p:nvSpPr>
          <p:cNvPr id="3" name="Espace réservé du contenu 2"/>
          <p:cNvSpPr>
            <a:spLocks noGrp="1"/>
          </p:cNvSpPr>
          <p:nvPr>
            <p:ph idx="1"/>
          </p:nvPr>
        </p:nvSpPr>
        <p:spPr/>
        <p:txBody>
          <a:bodyPr/>
          <a:lstStyle/>
          <a:p>
            <a:pPr lvl="0">
              <a:buFont typeface="Wingdings" pitchFamily="2" charset="2"/>
              <a:buChar char="q"/>
            </a:pPr>
            <a:r>
              <a:rPr lang="en-US" sz="2200" b="1" dirty="0">
                <a:solidFill>
                  <a:prstClr val="black"/>
                </a:solidFill>
                <a:latin typeface="Times New Roman" pitchFamily="18" charset="0"/>
                <a:cs typeface="Times New Roman" pitchFamily="18" charset="0"/>
              </a:rPr>
              <a:t>In what ways does the essay revolve around the topic given?</a:t>
            </a:r>
          </a:p>
          <a:p>
            <a:pPr lvl="0">
              <a:buFont typeface="Wingdings" pitchFamily="2" charset="2"/>
              <a:buChar char="q"/>
            </a:pPr>
            <a:r>
              <a:rPr lang="en-US" sz="2200" b="1" dirty="0">
                <a:solidFill>
                  <a:prstClr val="black"/>
                </a:solidFill>
                <a:latin typeface="Times New Roman" pitchFamily="18" charset="0"/>
                <a:cs typeface="Times New Roman" pitchFamily="18" charset="0"/>
              </a:rPr>
              <a:t> How is the essay organized?</a:t>
            </a:r>
          </a:p>
          <a:p>
            <a:pPr lvl="0">
              <a:buFont typeface="Wingdings" pitchFamily="2" charset="2"/>
              <a:buChar char="q"/>
            </a:pPr>
            <a:r>
              <a:rPr lang="en-US" sz="2200" b="1" dirty="0">
                <a:solidFill>
                  <a:prstClr val="black"/>
                </a:solidFill>
                <a:latin typeface="Times New Roman" pitchFamily="18" charset="0"/>
                <a:cs typeface="Times New Roman" pitchFamily="18" charset="0"/>
              </a:rPr>
              <a:t> Does the write use enough and convincing details?</a:t>
            </a:r>
          </a:p>
          <a:p>
            <a:pPr lvl="0">
              <a:buFont typeface="Wingdings" pitchFamily="2" charset="2"/>
              <a:buChar char="q"/>
            </a:pPr>
            <a:r>
              <a:rPr lang="en-US" sz="2200" b="1" dirty="0">
                <a:solidFill>
                  <a:prstClr val="black"/>
                </a:solidFill>
                <a:latin typeface="Times New Roman" pitchFamily="18" charset="0"/>
                <a:cs typeface="Times New Roman" pitchFamily="18" charset="0"/>
              </a:rPr>
              <a:t> In what ways are the writer’s ideas expressed clearly?</a:t>
            </a:r>
          </a:p>
          <a:p>
            <a:pPr lvl="0">
              <a:buFont typeface="Wingdings" pitchFamily="2" charset="2"/>
              <a:buChar char="q"/>
            </a:pPr>
            <a:r>
              <a:rPr lang="en-US" sz="2200" b="1" dirty="0">
                <a:solidFill>
                  <a:prstClr val="black"/>
                </a:solidFill>
                <a:latin typeface="Times New Roman" pitchFamily="18" charset="0"/>
                <a:cs typeface="Times New Roman" pitchFamily="18" charset="0"/>
              </a:rPr>
              <a:t> What are the aspects of cohesion in the essay?</a:t>
            </a:r>
          </a:p>
          <a:p>
            <a:pPr lvl="0">
              <a:buFont typeface="Wingdings" pitchFamily="2" charset="2"/>
              <a:buChar char="q"/>
            </a:pPr>
            <a:r>
              <a:rPr lang="en-US" sz="2200" b="1" dirty="0">
                <a:solidFill>
                  <a:prstClr val="black"/>
                </a:solidFill>
                <a:latin typeface="Times New Roman" pitchFamily="18" charset="0"/>
                <a:cs typeface="Times New Roman" pitchFamily="18" charset="0"/>
              </a:rPr>
              <a:t> Is the essay coherent? In what ways?</a:t>
            </a:r>
          </a:p>
          <a:p>
            <a:pPr lvl="0">
              <a:buFont typeface="Wingdings" pitchFamily="2" charset="2"/>
              <a:buChar char="q"/>
            </a:pPr>
            <a:r>
              <a:rPr lang="en-US" sz="2200" b="1" dirty="0">
                <a:solidFill>
                  <a:prstClr val="black"/>
                </a:solidFill>
                <a:latin typeface="Times New Roman" pitchFamily="18" charset="0"/>
                <a:cs typeface="Times New Roman" pitchFamily="18" charset="0"/>
              </a:rPr>
              <a:t> What do you think about the sentences used in the essay?</a:t>
            </a:r>
          </a:p>
          <a:p>
            <a:pPr lvl="0">
              <a:buFont typeface="Wingdings" pitchFamily="2" charset="2"/>
              <a:buChar char="q"/>
            </a:pPr>
            <a:r>
              <a:rPr lang="en-US" sz="2200" b="1" dirty="0">
                <a:solidFill>
                  <a:prstClr val="black"/>
                </a:solidFill>
                <a:latin typeface="Times New Roman" pitchFamily="18" charset="0"/>
                <a:cs typeface="Times New Roman" pitchFamily="18" charset="0"/>
              </a:rPr>
              <a:t> Does the writer used appropriate vocabulary? If yes, give examples?</a:t>
            </a:r>
          </a:p>
          <a:p>
            <a:pPr lvl="0">
              <a:buFont typeface="Wingdings" pitchFamily="2" charset="2"/>
              <a:buChar char="q"/>
            </a:pPr>
            <a:r>
              <a:rPr lang="en-US" sz="2200" b="1" dirty="0">
                <a:solidFill>
                  <a:prstClr val="black"/>
                </a:solidFill>
                <a:latin typeface="Times New Roman" pitchFamily="18" charset="0"/>
                <a:cs typeface="Times New Roman" pitchFamily="18" charset="0"/>
              </a:rPr>
              <a:t>What about grammar and spelling?</a:t>
            </a:r>
          </a:p>
          <a:p>
            <a:pPr marL="0" indent="0">
              <a:buNone/>
            </a:pPr>
            <a:endParaRPr lang="en-US" dirty="0"/>
          </a:p>
        </p:txBody>
      </p:sp>
    </p:spTree>
    <p:extLst>
      <p:ext uri="{BB962C8B-B14F-4D97-AF65-F5344CB8AC3E}">
        <p14:creationId xmlns:p14="http://schemas.microsoft.com/office/powerpoint/2010/main" val="352417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What is writing composition</a:t>
            </a:r>
            <a:endParaRPr lang="en-US" dirty="0"/>
          </a:p>
        </p:txBody>
      </p:sp>
      <p:sp>
        <p:nvSpPr>
          <p:cNvPr id="3" name="Espace réservé du contenu 2"/>
          <p:cNvSpPr>
            <a:spLocks noGrp="1"/>
          </p:cNvSpPr>
          <p:nvPr>
            <p:ph idx="1"/>
          </p:nvPr>
        </p:nvSpPr>
        <p:spPr>
          <a:xfrm>
            <a:off x="395536" y="1916832"/>
            <a:ext cx="8229600" cy="4104455"/>
          </a:xfrm>
        </p:spPr>
        <p:txBody>
          <a:bodyPr>
            <a:normAutofit fontScale="85000" lnSpcReduction="20000"/>
          </a:bodyPr>
          <a:lstStyle/>
          <a:p>
            <a:pPr marL="0" indent="0" algn="just">
              <a:buNone/>
            </a:pPr>
            <a:r>
              <a:rPr lang="en-US" b="1" dirty="0">
                <a:latin typeface="Times New Roman" pitchFamily="18" charset="0"/>
                <a:cs typeface="Times New Roman" pitchFamily="18" charset="0"/>
              </a:rPr>
              <a:t>A writing composition is the combination of </a:t>
            </a:r>
            <a:r>
              <a:rPr lang="en-US" b="1" dirty="0" smtClean="0">
                <a:solidFill>
                  <a:srgbClr val="00B050"/>
                </a:solidFill>
                <a:latin typeface="Times New Roman" pitchFamily="18" charset="0"/>
                <a:cs typeface="Times New Roman" pitchFamily="18" charset="0"/>
              </a:rPr>
              <a:t>sentences </a:t>
            </a:r>
            <a:r>
              <a:rPr lang="en-US" b="1" dirty="0">
                <a:latin typeface="Times New Roman" pitchFamily="18" charset="0"/>
                <a:cs typeface="Times New Roman" pitchFamily="18" charset="0"/>
              </a:rPr>
              <a:t>into a </a:t>
            </a:r>
            <a:r>
              <a:rPr lang="en-US" b="1" dirty="0">
                <a:solidFill>
                  <a:srgbClr val="FF0000"/>
                </a:solidFill>
                <a:latin typeface="Times New Roman" pitchFamily="18" charset="0"/>
                <a:cs typeface="Times New Roman" pitchFamily="18" charset="0"/>
              </a:rPr>
              <a:t>coherent</a:t>
            </a:r>
            <a:r>
              <a:rPr lang="en-US" b="1" dirty="0">
                <a:latin typeface="Times New Roman" pitchFamily="18" charset="0"/>
                <a:cs typeface="Times New Roman" pitchFamily="18" charset="0"/>
              </a:rPr>
              <a:t> and </a:t>
            </a:r>
            <a:r>
              <a:rPr lang="en-US" b="1" dirty="0">
                <a:solidFill>
                  <a:srgbClr val="FF0000"/>
                </a:solidFill>
                <a:latin typeface="Times New Roman" pitchFamily="18" charset="0"/>
                <a:cs typeface="Times New Roman" pitchFamily="18" charset="0"/>
              </a:rPr>
              <a:t>cohesive</a:t>
            </a:r>
            <a:r>
              <a:rPr lang="en-US" b="1" dirty="0">
                <a:latin typeface="Times New Roman" pitchFamily="18" charset="0"/>
                <a:cs typeface="Times New Roman" pitchFamily="18" charset="0"/>
              </a:rPr>
              <a:t> whole</a:t>
            </a:r>
            <a:r>
              <a:rPr lang="en-US" b="1" dirty="0" smtClean="0">
                <a:latin typeface="Times New Roman" pitchFamily="18" charset="0"/>
                <a:cs typeface="Times New Roman" pitchFamily="18" charset="0"/>
              </a:rPr>
              <a:t>.</a:t>
            </a:r>
            <a:endParaRPr lang="ar-MA" b="1" dirty="0" smtClean="0">
              <a:latin typeface="Times New Roman" pitchFamily="18" charset="0"/>
              <a:cs typeface="Times New Roman" pitchFamily="18" charset="0"/>
            </a:endParaRPr>
          </a:p>
          <a:p>
            <a:pPr marL="0" indent="0" algn="just">
              <a:buNone/>
            </a:pPr>
            <a:endParaRPr lang="ar-MA" b="1" dirty="0">
              <a:latin typeface="Times New Roman" pitchFamily="18" charset="0"/>
              <a:cs typeface="Times New Roman" pitchFamily="18" charset="0"/>
            </a:endParaRPr>
          </a:p>
          <a:p>
            <a:pPr algn="just">
              <a:buFontTx/>
              <a:buChar char="-"/>
            </a:pPr>
            <a:r>
              <a:rPr lang="en-US" b="1" dirty="0" smtClean="0">
                <a:latin typeface="Times New Roman" pitchFamily="18" charset="0"/>
                <a:cs typeface="Times New Roman" pitchFamily="18" charset="0"/>
              </a:rPr>
              <a:t>A paragraph</a:t>
            </a:r>
          </a:p>
          <a:p>
            <a:pPr algn="just">
              <a:buFontTx/>
              <a:buChar char="-"/>
            </a:pPr>
            <a:r>
              <a:rPr lang="en-US" b="1" dirty="0" smtClean="0">
                <a:latin typeface="Times New Roman" pitchFamily="18" charset="0"/>
                <a:cs typeface="Times New Roman" pitchFamily="18" charset="0"/>
              </a:rPr>
              <a:t>Essay</a:t>
            </a:r>
          </a:p>
          <a:p>
            <a:pPr algn="just">
              <a:buFontTx/>
              <a:buChar char="-"/>
            </a:pPr>
            <a:r>
              <a:rPr lang="en-US" b="1" dirty="0" smtClean="0">
                <a:latin typeface="Times New Roman" pitchFamily="18" charset="0"/>
                <a:cs typeface="Times New Roman" pitchFamily="18" charset="0"/>
              </a:rPr>
              <a:t>Research paper</a:t>
            </a:r>
            <a:endParaRPr lang="ar-MA" b="1" dirty="0" smtClean="0">
              <a:latin typeface="Times New Roman" pitchFamily="18" charset="0"/>
              <a:cs typeface="Times New Roman" pitchFamily="18" charset="0"/>
            </a:endParaRPr>
          </a:p>
          <a:p>
            <a:pPr marL="0" indent="0" algn="ctr">
              <a:buNone/>
            </a:pP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39106602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400" dirty="0">
                <a:solidFill>
                  <a:prstClr val="black"/>
                </a:solidFill>
                <a:latin typeface="Times New Roman" pitchFamily="18" charset="0"/>
                <a:cs typeface="Times New Roman" pitchFamily="18" charset="0"/>
              </a:rPr>
              <a:t>What should the introduction include?</a:t>
            </a:r>
            <a:endParaRPr lang="en-US" dirty="0"/>
          </a:p>
        </p:txBody>
      </p:sp>
      <p:sp>
        <p:nvSpPr>
          <p:cNvPr id="3" name="Espace réservé du contenu 2"/>
          <p:cNvSpPr>
            <a:spLocks noGrp="1"/>
          </p:cNvSpPr>
          <p:nvPr>
            <p:ph idx="1"/>
          </p:nvPr>
        </p:nvSpPr>
        <p:spPr/>
        <p:txBody>
          <a:bodyPr/>
          <a:lstStyle/>
          <a:p>
            <a:pPr lvl="0">
              <a:buFont typeface="Wingdings" pitchFamily="2" charset="2"/>
              <a:buChar char="q"/>
            </a:pPr>
            <a:r>
              <a:rPr lang="en-US" sz="2400" dirty="0">
                <a:solidFill>
                  <a:prstClr val="black"/>
                </a:solidFill>
                <a:latin typeface="Times New Roman" pitchFamily="18" charset="0"/>
                <a:cs typeface="Times New Roman" pitchFamily="18" charset="0"/>
              </a:rPr>
              <a:t>Hook</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statistical</a:t>
            </a:r>
            <a:r>
              <a:rPr lang="fr-FR" sz="2400" dirty="0">
                <a:solidFill>
                  <a:prstClr val="black"/>
                </a:solidFill>
                <a:latin typeface="Times New Roman" pitchFamily="18" charset="0"/>
                <a:cs typeface="Times New Roman" pitchFamily="18" charset="0"/>
              </a:rPr>
              <a:t> information, question, a </a:t>
            </a:r>
            <a:r>
              <a:rPr lang="fr-FR" sz="2400" dirty="0" err="1">
                <a:solidFill>
                  <a:prstClr val="black"/>
                </a:solidFill>
                <a:latin typeface="Times New Roman" pitchFamily="18" charset="0"/>
                <a:cs typeface="Times New Roman" pitchFamily="18" charset="0"/>
              </a:rPr>
              <a:t>joke</a:t>
            </a:r>
            <a:r>
              <a:rPr lang="fr-FR" sz="2400" dirty="0">
                <a:solidFill>
                  <a:prstClr val="black"/>
                </a:solidFill>
                <a:latin typeface="Times New Roman" pitchFamily="18" charset="0"/>
                <a:cs typeface="Times New Roman" pitchFamily="18" charset="0"/>
              </a:rPr>
              <a:t>, </a:t>
            </a:r>
            <a:r>
              <a:rPr lang="fr-FR" sz="2400" dirty="0" err="1">
                <a:solidFill>
                  <a:prstClr val="black"/>
                </a:solidFill>
                <a:latin typeface="Times New Roman" pitchFamily="18" charset="0"/>
                <a:cs typeface="Times New Roman" pitchFamily="18" charset="0"/>
              </a:rPr>
              <a:t>comparison</a:t>
            </a:r>
            <a:r>
              <a:rPr lang="fr-FR" sz="2400" dirty="0">
                <a:solidFill>
                  <a:prstClr val="black"/>
                </a:solidFill>
                <a:latin typeface="Times New Roman" pitchFamily="18" charset="0"/>
                <a:cs typeface="Times New Roman" pitchFamily="18" charset="0"/>
              </a:rPr>
              <a:t>, etc.</a:t>
            </a:r>
          </a:p>
          <a:p>
            <a:pPr marL="0" lvl="0" indent="0">
              <a:buNone/>
            </a:pPr>
            <a:endParaRPr lang="en-US" sz="2400" dirty="0">
              <a:solidFill>
                <a:prstClr val="black"/>
              </a:solidFill>
              <a:latin typeface="Times New Roman" pitchFamily="18" charset="0"/>
              <a:cs typeface="Times New Roman" pitchFamily="18" charset="0"/>
            </a:endParaRPr>
          </a:p>
          <a:p>
            <a:pPr marL="0" lvl="0" indent="0">
              <a:buNone/>
            </a:pPr>
            <a:r>
              <a:rPr lang="en-US" sz="2400" dirty="0">
                <a:solidFill>
                  <a:prstClr val="black"/>
                </a:solidFill>
                <a:latin typeface="Times New Roman" pitchFamily="18" charset="0"/>
                <a:cs typeface="Times New Roman" pitchFamily="18" charset="0"/>
              </a:rPr>
              <a:t>Write some hooks for the following topics</a:t>
            </a:r>
          </a:p>
          <a:p>
            <a:pPr lvl="1">
              <a:buFont typeface="Wingdings" pitchFamily="2" charset="2"/>
              <a:buChar char="Ø"/>
            </a:pPr>
            <a:r>
              <a:rPr lang="en-US" sz="2000" dirty="0">
                <a:solidFill>
                  <a:prstClr val="black"/>
                </a:solidFill>
                <a:latin typeface="Times New Roman" pitchFamily="18" charset="0"/>
                <a:cs typeface="Times New Roman" pitchFamily="18" charset="0"/>
              </a:rPr>
              <a:t>   Smoking in Morocco</a:t>
            </a:r>
          </a:p>
          <a:p>
            <a:pPr lvl="1">
              <a:buFont typeface="Wingdings" pitchFamily="2" charset="2"/>
              <a:buChar char="Ø"/>
            </a:pPr>
            <a:r>
              <a:rPr lang="en-US" sz="2000" dirty="0">
                <a:solidFill>
                  <a:prstClr val="black"/>
                </a:solidFill>
                <a:latin typeface="Times New Roman" pitchFamily="18" charset="0"/>
                <a:cs typeface="Times New Roman" pitchFamily="18" charset="0"/>
              </a:rPr>
              <a:t> Dangers of smart phones</a:t>
            </a:r>
          </a:p>
          <a:p>
            <a:pPr marL="457200" lvl="1" indent="0">
              <a:buNone/>
            </a:pPr>
            <a:endParaRPr lang="en-US" sz="2000" dirty="0">
              <a:solidFill>
                <a:prstClr val="black"/>
              </a:solidFill>
              <a:latin typeface="Times New Roman" pitchFamily="18" charset="0"/>
              <a:cs typeface="Times New Roman" pitchFamily="18" charset="0"/>
            </a:endParaRPr>
          </a:p>
          <a:p>
            <a:pPr marL="457200" lvl="1" indent="0">
              <a:buNone/>
            </a:pPr>
            <a:r>
              <a:rPr lang="en-US" sz="2000" dirty="0">
                <a:solidFill>
                  <a:prstClr val="black"/>
                </a:solidFill>
                <a:latin typeface="Times New Roman" pitchFamily="18" charset="0"/>
                <a:cs typeface="Times New Roman" pitchFamily="18" charset="0"/>
              </a:rPr>
              <a:t>For smoking in Morocco: 70% of people in Morocco smoke nowadays</a:t>
            </a:r>
          </a:p>
          <a:p>
            <a:pPr marL="457200" lvl="1" indent="0">
              <a:buNone/>
            </a:pPr>
            <a:endParaRPr lang="en-US" sz="2000" dirty="0">
              <a:solidFill>
                <a:prstClr val="black"/>
              </a:solidFill>
              <a:latin typeface="Times New Roman" pitchFamily="18" charset="0"/>
              <a:cs typeface="Times New Roman" pitchFamily="18" charset="0"/>
            </a:endParaRPr>
          </a:p>
          <a:p>
            <a:pPr marL="457200" lvl="1" indent="0">
              <a:buNone/>
            </a:pPr>
            <a:r>
              <a:rPr lang="en-US" sz="2000" dirty="0">
                <a:solidFill>
                  <a:prstClr val="black"/>
                </a:solidFill>
                <a:latin typeface="Times New Roman" pitchFamily="18" charset="0"/>
                <a:cs typeface="Times New Roman" pitchFamily="18" charset="0"/>
              </a:rPr>
              <a:t>Dangers of smart phones: People who overuse phones even when walking in the streets looks like zombies. </a:t>
            </a:r>
          </a:p>
          <a:p>
            <a:pPr marL="0" indent="0">
              <a:buNone/>
            </a:pPr>
            <a:endParaRPr lang="en-US" dirty="0"/>
          </a:p>
        </p:txBody>
      </p:sp>
    </p:spTree>
    <p:extLst>
      <p:ext uri="{BB962C8B-B14F-4D97-AF65-F5344CB8AC3E}">
        <p14:creationId xmlns:p14="http://schemas.microsoft.com/office/powerpoint/2010/main" val="30751058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2800" b="1" dirty="0">
                <a:solidFill>
                  <a:prstClr val="black"/>
                </a:solidFill>
                <a:latin typeface="Times New Roman" pitchFamily="18" charset="0"/>
                <a:cs typeface="Times New Roman" pitchFamily="18" charset="0"/>
              </a:rPr>
              <a:t>How to state a thesis?</a:t>
            </a:r>
            <a:endParaRPr lang="en-US" dirty="0"/>
          </a:p>
        </p:txBody>
      </p:sp>
      <p:sp>
        <p:nvSpPr>
          <p:cNvPr id="3" name="Espace réservé du contenu 2"/>
          <p:cNvSpPr>
            <a:spLocks noGrp="1"/>
          </p:cNvSpPr>
          <p:nvPr>
            <p:ph idx="1"/>
          </p:nvPr>
        </p:nvSpPr>
        <p:spPr/>
        <p:txBody>
          <a:bodyPr>
            <a:normAutofit fontScale="92500" lnSpcReduction="10000"/>
          </a:bodyPr>
          <a:lstStyle/>
          <a:p>
            <a:pPr marL="0" lvl="0" indent="0">
              <a:buNone/>
            </a:pPr>
            <a:r>
              <a:rPr lang="en-US" sz="2400" dirty="0">
                <a:solidFill>
                  <a:prstClr val="black"/>
                </a:solidFill>
                <a:latin typeface="Times New Roman" pitchFamily="18" charset="0"/>
                <a:cs typeface="Times New Roman" pitchFamily="18" charset="0"/>
              </a:rPr>
              <a:t>A thesis is a statement that includes one topic, one general idea or claim, and some details that provide a road map for the reader.</a:t>
            </a:r>
          </a:p>
          <a:p>
            <a:pPr marL="0" lvl="0" indent="0">
              <a:buNone/>
            </a:pPr>
            <a:r>
              <a:rPr lang="en-US" sz="2400" dirty="0">
                <a:solidFill>
                  <a:prstClr val="black"/>
                </a:solidFill>
                <a:latin typeface="Times New Roman" pitchFamily="18" charset="0"/>
                <a:cs typeface="Times New Roman" pitchFamily="18" charset="0"/>
              </a:rPr>
              <a:t> </a:t>
            </a:r>
          </a:p>
          <a:p>
            <a:pPr marL="0" lvl="0" indent="0">
              <a:buNone/>
            </a:pPr>
            <a:r>
              <a:rPr lang="en-US" sz="2400" b="1" dirty="0">
                <a:solidFill>
                  <a:prstClr val="black"/>
                </a:solidFill>
                <a:latin typeface="Times New Roman" pitchFamily="18" charset="0"/>
                <a:cs typeface="Times New Roman" pitchFamily="18" charset="0"/>
              </a:rPr>
              <a:t>Study the following thesis statement </a:t>
            </a:r>
          </a:p>
          <a:p>
            <a:pPr marL="0" lvl="0" indent="0">
              <a:buNone/>
            </a:pPr>
            <a:endParaRPr lang="en-US" sz="2400" dirty="0" smtClean="0">
              <a:solidFill>
                <a:srgbClr val="FF0000"/>
              </a:solidFill>
              <a:latin typeface="Times New Roman" pitchFamily="18" charset="0"/>
              <a:cs typeface="Times New Roman" pitchFamily="18" charset="0"/>
            </a:endParaRPr>
          </a:p>
          <a:p>
            <a:pPr marL="0" lvl="0" indent="0">
              <a:buNone/>
            </a:pPr>
            <a:r>
              <a:rPr lang="en-US" sz="2400" dirty="0" smtClean="0">
                <a:solidFill>
                  <a:srgbClr val="FF0000"/>
                </a:solidFill>
                <a:latin typeface="Times New Roman" pitchFamily="18" charset="0"/>
                <a:cs typeface="Times New Roman" pitchFamily="18" charset="0"/>
              </a:rPr>
              <a:t>Smoking</a:t>
            </a: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is </a:t>
            </a:r>
            <a:r>
              <a:rPr lang="en-US" sz="2400" dirty="0">
                <a:solidFill>
                  <a:srgbClr val="00B0F0"/>
                </a:solidFill>
                <a:latin typeface="Times New Roman" pitchFamily="18" charset="0"/>
                <a:cs typeface="Times New Roman" pitchFamily="18" charset="0"/>
              </a:rPr>
              <a:t>a killing </a:t>
            </a:r>
            <a:r>
              <a:rPr lang="en-US" sz="2400" dirty="0" smtClean="0">
                <a:solidFill>
                  <a:srgbClr val="00B0F0"/>
                </a:solidFill>
                <a:latin typeface="Times New Roman" pitchFamily="18" charset="0"/>
                <a:cs typeface="Times New Roman" pitchFamily="18" charset="0"/>
              </a:rPr>
              <a:t>practice</a:t>
            </a:r>
            <a:r>
              <a:rPr lang="en-US" sz="2400" dirty="0" smtClean="0">
                <a:solidFill>
                  <a:prstClr val="black"/>
                </a:solidFill>
                <a:latin typeface="Times New Roman" pitchFamily="18" charset="0"/>
                <a:cs typeface="Times New Roman" pitchFamily="18" charset="0"/>
              </a:rPr>
              <a:t>, for it </a:t>
            </a:r>
            <a:r>
              <a:rPr lang="en-US" sz="2400" dirty="0">
                <a:solidFill>
                  <a:srgbClr val="00B050"/>
                </a:solidFill>
                <a:latin typeface="Times New Roman" pitchFamily="18" charset="0"/>
                <a:cs typeface="Times New Roman" pitchFamily="18" charset="0"/>
              </a:rPr>
              <a:t>causes lung cancer and tooth decay</a:t>
            </a:r>
            <a:r>
              <a:rPr lang="en-US" sz="2400" dirty="0" smtClean="0">
                <a:solidFill>
                  <a:srgbClr val="00B050"/>
                </a:solidFill>
                <a:latin typeface="Times New Roman" pitchFamily="18" charset="0"/>
                <a:cs typeface="Times New Roman" pitchFamily="18" charset="0"/>
              </a:rPr>
              <a:t>.</a:t>
            </a:r>
          </a:p>
          <a:p>
            <a:pPr marL="0" lvl="0" indent="0">
              <a:buNone/>
            </a:pPr>
            <a:endParaRPr lang="en-US" sz="2400" dirty="0" smtClean="0">
              <a:solidFill>
                <a:srgbClr val="00B050"/>
              </a:solidFill>
              <a:latin typeface="Times New Roman" pitchFamily="18" charset="0"/>
              <a:cs typeface="Times New Roman" pitchFamily="18" charset="0"/>
            </a:endParaRPr>
          </a:p>
          <a:p>
            <a:pPr marL="0" lvl="0" indent="0">
              <a:buNone/>
            </a:pPr>
            <a:r>
              <a:rPr lang="en-US" sz="2400" dirty="0" smtClean="0">
                <a:latin typeface="Times New Roman" pitchFamily="18" charset="0"/>
                <a:cs typeface="Times New Roman" pitchFamily="18" charset="0"/>
              </a:rPr>
              <a:t>Red color: topic</a:t>
            </a:r>
          </a:p>
          <a:p>
            <a:pPr marL="0" lvl="0" indent="0">
              <a:buNone/>
            </a:pPr>
            <a:r>
              <a:rPr lang="en-US" sz="2400" dirty="0" smtClean="0">
                <a:latin typeface="Times New Roman" pitchFamily="18" charset="0"/>
                <a:cs typeface="Times New Roman" pitchFamily="18" charset="0"/>
              </a:rPr>
              <a:t>Blue color: focus</a:t>
            </a:r>
          </a:p>
          <a:p>
            <a:pPr marL="0" lvl="0" indent="0">
              <a:buNone/>
            </a:pPr>
            <a:r>
              <a:rPr lang="en-US" sz="2400" dirty="0" smtClean="0">
                <a:latin typeface="Times New Roman" pitchFamily="18" charset="0"/>
                <a:cs typeface="Times New Roman" pitchFamily="18" charset="0"/>
              </a:rPr>
              <a:t>Green color: details</a:t>
            </a:r>
            <a:endParaRPr lang="en-US" sz="2400" dirty="0">
              <a:latin typeface="Times New Roman" pitchFamily="18" charset="0"/>
              <a:cs typeface="Times New Roman" pitchFamily="18" charset="0"/>
            </a:endParaRPr>
          </a:p>
          <a:p>
            <a:pPr marL="0" lvl="0" indent="0">
              <a:buNone/>
            </a:pPr>
            <a:endParaRPr lang="en-US" sz="2400" dirty="0">
              <a:solidFill>
                <a:prstClr val="black"/>
              </a:solidFill>
              <a:latin typeface="Times New Roman" pitchFamily="18" charset="0"/>
              <a:cs typeface="Times New Roman" pitchFamily="18" charset="0"/>
            </a:endParaRPr>
          </a:p>
          <a:p>
            <a:pPr marL="0" lvl="0" indent="0">
              <a:buNone/>
            </a:pPr>
            <a:r>
              <a:rPr lang="en-US" sz="2400" dirty="0">
                <a:solidFill>
                  <a:prstClr val="black"/>
                </a:solidFill>
                <a:latin typeface="Times New Roman" pitchFamily="18" charset="0"/>
                <a:cs typeface="Times New Roman" pitchFamily="18" charset="0"/>
              </a:rPr>
              <a:t>                           </a:t>
            </a:r>
            <a:endParaRPr lang="en-US" dirty="0"/>
          </a:p>
        </p:txBody>
      </p:sp>
    </p:spTree>
    <p:extLst>
      <p:ext uri="{BB962C8B-B14F-4D97-AF65-F5344CB8AC3E}">
        <p14:creationId xmlns:p14="http://schemas.microsoft.com/office/powerpoint/2010/main" val="5567067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4000" dirty="0">
                <a:solidFill>
                  <a:prstClr val="black"/>
                </a:solidFill>
                <a:latin typeface="Times New Roman" pitchFamily="18" charset="0"/>
                <a:cs typeface="Times New Roman" pitchFamily="18" charset="0"/>
              </a:rPr>
              <a:t>Can you state the thesis in one sentence?</a:t>
            </a:r>
            <a:endParaRPr lang="en-US" dirty="0"/>
          </a:p>
        </p:txBody>
      </p:sp>
      <p:sp>
        <p:nvSpPr>
          <p:cNvPr id="3" name="Espace réservé du contenu 2"/>
          <p:cNvSpPr>
            <a:spLocks noGrp="1"/>
          </p:cNvSpPr>
          <p:nvPr>
            <p:ph idx="1"/>
          </p:nvPr>
        </p:nvSpPr>
        <p:spPr/>
        <p:txBody>
          <a:bodyPr/>
          <a:lstStyle/>
          <a:p>
            <a:pPr lvl="0">
              <a:buFont typeface="Wingdings" pitchFamily="2" charset="2"/>
              <a:buChar char="q"/>
            </a:pPr>
            <a:r>
              <a:rPr lang="en-US" dirty="0">
                <a:solidFill>
                  <a:prstClr val="black"/>
                </a:solidFill>
                <a:latin typeface="Times New Roman" pitchFamily="18" charset="0"/>
                <a:cs typeface="Times New Roman" pitchFamily="18" charset="0"/>
              </a:rPr>
              <a:t> yes</a:t>
            </a:r>
          </a:p>
          <a:p>
            <a:pPr lvl="0">
              <a:buFont typeface="Wingdings" pitchFamily="2" charset="2"/>
              <a:buChar char="q"/>
            </a:pPr>
            <a:r>
              <a:rPr lang="en-US" dirty="0">
                <a:solidFill>
                  <a:prstClr val="black"/>
                </a:solidFill>
                <a:latin typeface="Times New Roman" pitchFamily="18" charset="0"/>
                <a:cs typeface="Times New Roman" pitchFamily="18" charset="0"/>
              </a:rPr>
              <a:t> No</a:t>
            </a:r>
          </a:p>
          <a:p>
            <a:pPr marL="0" lvl="0" indent="0">
              <a:buNone/>
            </a:pPr>
            <a:r>
              <a:rPr lang="en-US" dirty="0">
                <a:solidFill>
                  <a:prstClr val="black"/>
                </a:solidFill>
                <a:latin typeface="Times New Roman" pitchFamily="18" charset="0"/>
                <a:cs typeface="Times New Roman" pitchFamily="18" charset="0"/>
              </a:rPr>
              <a:t>Of course, yes. </a:t>
            </a:r>
          </a:p>
          <a:p>
            <a:pPr marL="0" lvl="0" indent="0">
              <a:buNone/>
            </a:pPr>
            <a:r>
              <a:rPr lang="en-US" dirty="0">
                <a:solidFill>
                  <a:prstClr val="black"/>
                </a:solidFill>
                <a:latin typeface="Times New Roman" pitchFamily="18" charset="0"/>
                <a:cs typeface="Times New Roman" pitchFamily="18" charset="0"/>
              </a:rPr>
              <a:t>Smoking is a killing practice, for it causes lung cancer and tooth decay. </a:t>
            </a:r>
          </a:p>
          <a:p>
            <a:pPr marL="0" lvl="0" indent="0">
              <a:buNone/>
            </a:pPr>
            <a:r>
              <a:rPr lang="en-US" dirty="0">
                <a:solidFill>
                  <a:prstClr val="black"/>
                </a:solidFill>
                <a:latin typeface="Times New Roman" pitchFamily="18" charset="0"/>
                <a:cs typeface="Times New Roman" pitchFamily="18" charset="0"/>
              </a:rPr>
              <a:t>State a thesis on the following topic:</a:t>
            </a:r>
          </a:p>
          <a:p>
            <a:pPr marL="0" lvl="0" indent="0">
              <a:buNone/>
            </a:pPr>
            <a:r>
              <a:rPr lang="en-US" dirty="0">
                <a:solidFill>
                  <a:prstClr val="black"/>
                </a:solidFill>
                <a:latin typeface="Times New Roman" pitchFamily="18" charset="0"/>
                <a:cs typeface="Times New Roman" pitchFamily="18" charset="0"/>
              </a:rPr>
              <a:t>- Watching Moroccan films</a:t>
            </a:r>
          </a:p>
          <a:p>
            <a:pPr marL="0" indent="0">
              <a:buNone/>
            </a:pPr>
            <a:endParaRPr lang="en-US" dirty="0"/>
          </a:p>
        </p:txBody>
      </p:sp>
    </p:spTree>
    <p:extLst>
      <p:ext uri="{BB962C8B-B14F-4D97-AF65-F5344CB8AC3E}">
        <p14:creationId xmlns:p14="http://schemas.microsoft.com/office/powerpoint/2010/main" val="24095168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solidFill>
                  <a:prstClr val="black"/>
                </a:solidFill>
                <a:latin typeface="Times New Roman" pitchFamily="18" charset="0"/>
                <a:cs typeface="Times New Roman" pitchFamily="18" charset="0"/>
              </a:rPr>
              <a:t>Body paragraphs</a:t>
            </a:r>
            <a:endParaRPr lang="en-US" dirty="0"/>
          </a:p>
        </p:txBody>
      </p:sp>
      <p:sp>
        <p:nvSpPr>
          <p:cNvPr id="3" name="Espace réservé du contenu 2"/>
          <p:cNvSpPr>
            <a:spLocks noGrp="1"/>
          </p:cNvSpPr>
          <p:nvPr>
            <p:ph idx="1"/>
          </p:nvPr>
        </p:nvSpPr>
        <p:spPr/>
        <p:txBody>
          <a:bodyPr>
            <a:normAutofit fontScale="62500" lnSpcReduction="20000"/>
          </a:bodyPr>
          <a:lstStyle/>
          <a:p>
            <a:pPr>
              <a:buFont typeface="Wingdings" pitchFamily="2" charset="2"/>
              <a:buChar char="q"/>
            </a:pPr>
            <a:r>
              <a:rPr lang="en-US" dirty="0">
                <a:latin typeface="Times New Roman" pitchFamily="18" charset="0"/>
                <a:cs typeface="Times New Roman" pitchFamily="18" charset="0"/>
              </a:rPr>
              <a:t>A paragraph includes a topic sentence, a set of supporting sentences, and a concluding sentence</a:t>
            </a:r>
          </a:p>
          <a:p>
            <a:pPr>
              <a:buFont typeface="Wingdings" pitchFamily="2" charset="2"/>
              <a:buChar char="q"/>
            </a:pPr>
            <a:r>
              <a:rPr lang="en-US" dirty="0">
                <a:latin typeface="Times New Roman" pitchFamily="18" charset="0"/>
                <a:cs typeface="Times New Roman" pitchFamily="18" charset="0"/>
              </a:rPr>
              <a:t> What is the difference between the topic sentence and the thesis?</a:t>
            </a:r>
          </a:p>
          <a:p>
            <a:pPr>
              <a:buFont typeface="Wingdings" pitchFamily="2" charset="2"/>
              <a:buChar char="q"/>
            </a:pPr>
            <a:r>
              <a:rPr lang="en-US" dirty="0">
                <a:latin typeface="Times New Roman" pitchFamily="18" charset="0"/>
                <a:cs typeface="Times New Roman" pitchFamily="18" charset="0"/>
              </a:rPr>
              <a:t> The topic sentence includes a topic and a claim. Examples: smoking is a killing practice. Smoking causes lung cancer. Smoking causes tooth decay. </a:t>
            </a:r>
          </a:p>
          <a:p>
            <a:pPr>
              <a:buFont typeface="Wingdings" pitchFamily="2" charset="2"/>
              <a:buChar char="q"/>
            </a:pPr>
            <a:r>
              <a:rPr lang="en-US" dirty="0">
                <a:latin typeface="Times New Roman" pitchFamily="18" charset="0"/>
                <a:cs typeface="Times New Roman" pitchFamily="18" charset="0"/>
              </a:rPr>
              <a:t> A thesis includes a topic, a claim, and some details/ road map. Example: Smoking is a killing practice, for it leads to lung cancer and tooth decay.</a:t>
            </a:r>
          </a:p>
          <a:p>
            <a:pPr>
              <a:buFont typeface="Wingdings" pitchFamily="2" charset="2"/>
              <a:buChar char="q"/>
            </a:pPr>
            <a:r>
              <a:rPr lang="en-US" dirty="0">
                <a:latin typeface="Times New Roman" pitchFamily="18" charset="0"/>
                <a:cs typeface="Times New Roman" pitchFamily="18" charset="0"/>
              </a:rPr>
              <a:t> The body paragraphs should elaborate on the details mentioned in the introduction. The number of the paragraphs depends on the number of the details stated in the introduction</a:t>
            </a:r>
          </a:p>
          <a:p>
            <a:pPr>
              <a:buFont typeface="Wingdings" pitchFamily="2" charset="2"/>
              <a:buChar char="q"/>
            </a:pPr>
            <a:r>
              <a:rPr lang="en-US" dirty="0">
                <a:latin typeface="Times New Roman" pitchFamily="18" charset="0"/>
                <a:cs typeface="Times New Roman" pitchFamily="18" charset="0"/>
              </a:rPr>
              <a:t> Each detail should be stated as the topic sentence. This ensures coherence and cohesion. Remember to mention the topic in each paragraph. </a:t>
            </a:r>
          </a:p>
          <a:p>
            <a:pPr>
              <a:buFont typeface="Wingdings" pitchFamily="2" charset="2"/>
              <a:buChar char="q"/>
            </a:pPr>
            <a:r>
              <a:rPr lang="en-US" dirty="0">
                <a:latin typeface="Times New Roman" pitchFamily="18" charset="0"/>
                <a:cs typeface="Times New Roman" pitchFamily="18" charset="0"/>
              </a:rPr>
              <a:t> When writing the supporting sentences, do not overuse linking words: use them only when necessary. Overusing them shows over-simplicity.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32523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3600" b="1" dirty="0">
                <a:solidFill>
                  <a:prstClr val="black"/>
                </a:solidFill>
                <a:latin typeface="Times New Roman" pitchFamily="18" charset="0"/>
                <a:cs typeface="Times New Roman" pitchFamily="18" charset="0"/>
              </a:rPr>
              <a:t>How to write the conclusion?</a:t>
            </a:r>
            <a:endParaRPr lang="en-US" dirty="0"/>
          </a:p>
        </p:txBody>
      </p:sp>
      <p:sp>
        <p:nvSpPr>
          <p:cNvPr id="3" name="Espace réservé du contenu 2"/>
          <p:cNvSpPr>
            <a:spLocks noGrp="1"/>
          </p:cNvSpPr>
          <p:nvPr>
            <p:ph idx="1"/>
          </p:nvPr>
        </p:nvSpPr>
        <p:spPr>
          <a:xfrm>
            <a:off x="467544" y="2332037"/>
            <a:ext cx="8229600" cy="4525963"/>
          </a:xfrm>
        </p:spPr>
        <p:txBody>
          <a:bodyPr/>
          <a:lstStyle/>
          <a:p>
            <a:pPr lvl="0">
              <a:buFont typeface="Wingdings" pitchFamily="2" charset="2"/>
              <a:buChar char="q"/>
            </a:pPr>
            <a:r>
              <a:rPr lang="en-US" sz="2400" dirty="0">
                <a:solidFill>
                  <a:prstClr val="black"/>
                </a:solidFill>
                <a:latin typeface="Times New Roman" pitchFamily="18" charset="0"/>
                <a:cs typeface="Times New Roman" pitchFamily="18" charset="0"/>
              </a:rPr>
              <a:t>Summarize all that has been said in few words. You’d better avoid expressions like: as a conclusion, to conclude, etc. These expressions show </a:t>
            </a:r>
            <a:r>
              <a:rPr lang="en-US" sz="2400" dirty="0" err="1">
                <a:solidFill>
                  <a:prstClr val="black"/>
                </a:solidFill>
                <a:latin typeface="Times New Roman" pitchFamily="18" charset="0"/>
                <a:cs typeface="Times New Roman" pitchFamily="18" charset="0"/>
              </a:rPr>
              <a:t>oversimplicity</a:t>
            </a:r>
            <a:r>
              <a:rPr lang="en-US" sz="2400" dirty="0">
                <a:solidFill>
                  <a:prstClr val="black"/>
                </a:solidFill>
                <a:latin typeface="Times New Roman" pitchFamily="18" charset="0"/>
                <a:cs typeface="Times New Roman" pitchFamily="18" charset="0"/>
              </a:rPr>
              <a:t>. </a:t>
            </a:r>
          </a:p>
          <a:p>
            <a:pPr lvl="0">
              <a:buFont typeface="Wingdings" pitchFamily="2" charset="2"/>
              <a:buChar char="q"/>
            </a:pPr>
            <a:r>
              <a:rPr lang="en-US" sz="2400" dirty="0">
                <a:solidFill>
                  <a:prstClr val="black"/>
                </a:solidFill>
                <a:latin typeface="Times New Roman" pitchFamily="18" charset="0"/>
                <a:cs typeface="Times New Roman" pitchFamily="18" charset="0"/>
              </a:rPr>
              <a:t>Always give food for thought. Give the reader something different to think about. However, that thing should be related to the topic you have been speaking about. </a:t>
            </a:r>
            <a:endParaRPr lang="fr-FR" sz="2400" dirty="0">
              <a:solidFill>
                <a:prstClr val="black"/>
              </a:solidFill>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1466357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dirty="0"/>
          </a:p>
        </p:txBody>
      </p:sp>
      <p:sp>
        <p:nvSpPr>
          <p:cNvPr id="3" name="Espace réservé du contenu 2"/>
          <p:cNvSpPr>
            <a:spLocks noGrp="1"/>
          </p:cNvSpPr>
          <p:nvPr>
            <p:ph idx="1"/>
          </p:nvPr>
        </p:nvSpPr>
        <p:spPr/>
        <p:txBody>
          <a:bodyPr/>
          <a:lstStyle/>
          <a:p>
            <a:pPr marL="0" indent="0">
              <a:buNone/>
            </a:pPr>
            <a:r>
              <a:rPr lang="en-US" dirty="0" smtClean="0"/>
              <a:t>Now, you can write essays following all the instructions stated above. Remember the types of essays are the same types of </a:t>
            </a:r>
            <a:r>
              <a:rPr lang="en-US" dirty="0" err="1" smtClean="0"/>
              <a:t>paragphas</a:t>
            </a:r>
            <a:r>
              <a:rPr lang="en-US" dirty="0" smtClean="0"/>
              <a:t>.</a:t>
            </a:r>
          </a:p>
          <a:p>
            <a:pPr marL="0" indent="0">
              <a:buNone/>
            </a:pPr>
            <a:r>
              <a:rPr lang="en-US" dirty="0" smtClean="0"/>
              <a:t>You can write your essays and send them to </a:t>
            </a:r>
            <a:r>
              <a:rPr lang="en-US" dirty="0" smtClean="0">
                <a:hlinkClick r:id="rId2"/>
              </a:rPr>
              <a:t>lahbib_lamrid@hotmail.fr</a:t>
            </a:r>
            <a:r>
              <a:rPr lang="en-US" dirty="0" smtClean="0"/>
              <a:t> for feedback</a:t>
            </a:r>
          </a:p>
          <a:p>
            <a:pPr marL="0" indent="0">
              <a:buNone/>
            </a:pPr>
            <a:r>
              <a:rPr lang="en-US" dirty="0"/>
              <a:t> </a:t>
            </a:r>
            <a:endParaRPr lang="en-US" dirty="0" smtClean="0"/>
          </a:p>
          <a:p>
            <a:pPr marL="0" indent="0">
              <a:buNone/>
            </a:pPr>
            <a:r>
              <a:rPr lang="en-US" smtClean="0"/>
              <a:t>Good luck.</a:t>
            </a:r>
            <a:endParaRPr lang="en-US"/>
          </a:p>
        </p:txBody>
      </p:sp>
    </p:spTree>
    <p:extLst>
      <p:ext uri="{BB962C8B-B14F-4D97-AF65-F5344CB8AC3E}">
        <p14:creationId xmlns:p14="http://schemas.microsoft.com/office/powerpoint/2010/main" val="65637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675456"/>
            <a:ext cx="7772400" cy="3220685"/>
          </a:xfrm>
        </p:spPr>
        <p:txBody>
          <a:bodyPr/>
          <a:lstStyle/>
          <a:p>
            <a:r>
              <a:rPr lang="en-US" dirty="0" smtClean="0">
                <a:solidFill>
                  <a:srgbClr val="FF0000"/>
                </a:solidFill>
                <a:latin typeface="Bernard MT Condensed" pitchFamily="18" charset="0"/>
              </a:rPr>
              <a:t>Building Blocks</a:t>
            </a:r>
            <a:endParaRPr lang="fr-FR" dirty="0">
              <a:solidFill>
                <a:srgbClr val="FF0000"/>
              </a:solidFill>
              <a:latin typeface="Bernard MT Condensed" pitchFamily="18" charset="0"/>
            </a:endParaRPr>
          </a:p>
        </p:txBody>
      </p:sp>
      <p:pic>
        <p:nvPicPr>
          <p:cNvPr id="1026" name="Picture 2" descr="C:\Users\Admin\Desktop\81ncoDmzDwL._SL15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5389" y="2204864"/>
            <a:ext cx="338437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getty_639742462_3552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615924"/>
            <a:ext cx="3369987" cy="22532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Classic-Bri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1678" y="1196752"/>
            <a:ext cx="2376264"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sentenc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5013176"/>
            <a:ext cx="4392488" cy="126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283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a:xfrm>
            <a:off x="1259632" y="2132856"/>
            <a:ext cx="6400800" cy="3384376"/>
          </a:xfrm>
        </p:spPr>
        <p:txBody>
          <a:bodyPr>
            <a:normAutofit/>
          </a:bodyPr>
          <a:lstStyle/>
          <a:p>
            <a:pPr algn="l"/>
            <a:r>
              <a:rPr lang="en-US" dirty="0" smtClean="0">
                <a:solidFill>
                  <a:srgbClr val="00B050"/>
                </a:solidFill>
              </a:rPr>
              <a:t>1- Simple Sentence</a:t>
            </a:r>
          </a:p>
          <a:p>
            <a:pPr algn="l"/>
            <a:r>
              <a:rPr lang="en-US" dirty="0" smtClean="0">
                <a:solidFill>
                  <a:srgbClr val="FF0000"/>
                </a:solidFill>
              </a:rPr>
              <a:t>2- Compound Sentence</a:t>
            </a:r>
          </a:p>
          <a:p>
            <a:pPr algn="l"/>
            <a:r>
              <a:rPr lang="en-US" dirty="0" smtClean="0">
                <a:solidFill>
                  <a:srgbClr val="FFC000"/>
                </a:solidFill>
              </a:rPr>
              <a:t>3- Complex Sentence</a:t>
            </a:r>
          </a:p>
          <a:p>
            <a:pPr algn="l"/>
            <a:r>
              <a:rPr lang="en-US" dirty="0" smtClean="0">
                <a:solidFill>
                  <a:srgbClr val="00B0F0"/>
                </a:solidFill>
              </a:rPr>
              <a:t>4- Compound-Complex Sentence</a:t>
            </a:r>
          </a:p>
          <a:p>
            <a:endParaRPr lang="en-US" dirty="0"/>
          </a:p>
        </p:txBody>
      </p:sp>
      <p:sp>
        <p:nvSpPr>
          <p:cNvPr id="5" name="Titre 4"/>
          <p:cNvSpPr>
            <a:spLocks noGrp="1"/>
          </p:cNvSpPr>
          <p:nvPr>
            <p:ph type="ctrTitle"/>
          </p:nvPr>
        </p:nvSpPr>
        <p:spPr>
          <a:xfrm>
            <a:off x="683568" y="692696"/>
            <a:ext cx="7772400" cy="1470025"/>
          </a:xfrm>
        </p:spPr>
        <p:txBody>
          <a:bodyPr/>
          <a:lstStyle/>
          <a:p>
            <a:r>
              <a:rPr lang="en-US" dirty="0" smtClean="0"/>
              <a:t>What are the sentence types?</a:t>
            </a:r>
            <a:endParaRPr lang="en-US" dirty="0"/>
          </a:p>
        </p:txBody>
      </p:sp>
    </p:spTree>
    <p:extLst>
      <p:ext uri="{BB962C8B-B14F-4D97-AF65-F5344CB8AC3E}">
        <p14:creationId xmlns:p14="http://schemas.microsoft.com/office/powerpoint/2010/main" val="659212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700808"/>
            <a:ext cx="7772400" cy="4032448"/>
          </a:xfrm>
        </p:spPr>
        <p:txBody>
          <a:bodyPr>
            <a:normAutofit/>
          </a:bodyPr>
          <a:lstStyle/>
          <a:p>
            <a:pPr algn="l"/>
            <a:r>
              <a:rPr lang="en-US" sz="3200" dirty="0" smtClean="0">
                <a:solidFill>
                  <a:srgbClr val="FF0000"/>
                </a:solidFill>
                <a:latin typeface="Times New Roman" pitchFamily="18" charset="0"/>
                <a:cs typeface="Times New Roman" pitchFamily="18" charset="0"/>
              </a:rPr>
              <a:t>I- Simple sentence structure</a:t>
            </a:r>
            <a:br>
              <a:rPr lang="en-US" sz="3200" dirty="0" smtClean="0">
                <a:solidFill>
                  <a:srgbClr val="FF0000"/>
                </a:solidFill>
                <a:latin typeface="Times New Roman" pitchFamily="18" charset="0"/>
                <a:cs typeface="Times New Roman" pitchFamily="18" charset="0"/>
              </a:rPr>
            </a:br>
            <a:r>
              <a:rPr lang="en-US" sz="2800" dirty="0" smtClean="0">
                <a:solidFill>
                  <a:srgbClr val="92D050"/>
                </a:solidFill>
                <a:latin typeface="Times New Roman" pitchFamily="18" charset="0"/>
                <a:cs typeface="Times New Roman" pitchFamily="18" charset="0"/>
              </a:rPr>
              <a:t>I.1. Definitions:</a:t>
            </a:r>
            <a:br>
              <a:rPr lang="en-US" sz="2800" dirty="0" smtClean="0">
                <a:solidFill>
                  <a:srgbClr val="92D050"/>
                </a:solidFill>
                <a:latin typeface="Times New Roman" pitchFamily="18" charset="0"/>
                <a:cs typeface="Times New Roman" pitchFamily="18" charset="0"/>
              </a:rPr>
            </a:br>
            <a:r>
              <a:rPr lang="en-US" sz="2800" dirty="0" smtClean="0">
                <a:solidFill>
                  <a:srgbClr val="92D050"/>
                </a:solidFill>
                <a:latin typeface="Times New Roman" pitchFamily="18" charset="0"/>
                <a:cs typeface="Times New Roman" pitchFamily="18" charset="0"/>
              </a:rPr>
              <a:t/>
            </a:r>
            <a:br>
              <a:rPr lang="en-US" sz="2800" dirty="0" smtClean="0">
                <a:solidFill>
                  <a:srgbClr val="92D050"/>
                </a:solidFill>
                <a:latin typeface="Times New Roman" pitchFamily="18" charset="0"/>
                <a:cs typeface="Times New Roman" pitchFamily="18" charset="0"/>
              </a:rPr>
            </a:br>
            <a:r>
              <a:rPr lang="en-US" sz="3200" dirty="0">
                <a:latin typeface="Times New Roman" pitchFamily="18" charset="0"/>
                <a:cs typeface="Times New Roman" pitchFamily="18" charset="0"/>
              </a:rPr>
              <a:t>- </a:t>
            </a:r>
            <a:r>
              <a:rPr lang="en-US" sz="2200" dirty="0">
                <a:latin typeface="Times New Roman" pitchFamily="18" charset="0"/>
                <a:cs typeface="Times New Roman" pitchFamily="18" charset="0"/>
              </a:rPr>
              <a:t>A simple sentence can stand alone as a complete thought.</a:t>
            </a:r>
            <a:r>
              <a:rPr lang="fr-FR" sz="2200" dirty="0">
                <a:latin typeface="Times New Roman" pitchFamily="18" charset="0"/>
                <a:cs typeface="Times New Roman" pitchFamily="18" charset="0"/>
              </a:rPr>
              <a:t/>
            </a:r>
            <a:br>
              <a:rPr lang="fr-FR" sz="2200" dirty="0">
                <a:latin typeface="Times New Roman" pitchFamily="18" charset="0"/>
                <a:cs typeface="Times New Roman" pitchFamily="18" charset="0"/>
              </a:rPr>
            </a:br>
            <a:r>
              <a:rPr lang="en-US" sz="2200" dirty="0" smtClean="0">
                <a:solidFill>
                  <a:srgbClr val="FF0000"/>
                </a:solidFill>
                <a:latin typeface="Times New Roman" pitchFamily="18" charset="0"/>
                <a:cs typeface="Times New Roman" pitchFamily="18" charset="0"/>
              </a:rPr>
              <a:t/>
            </a:r>
            <a:br>
              <a:rPr lang="en-US" sz="2200" dirty="0" smtClean="0">
                <a:solidFill>
                  <a:srgbClr val="FF0000"/>
                </a:solidFill>
                <a:latin typeface="Times New Roman" pitchFamily="18" charset="0"/>
                <a:cs typeface="Times New Roman" pitchFamily="18" charset="0"/>
              </a:rPr>
            </a:br>
            <a:r>
              <a:rPr lang="en-US" sz="2200" dirty="0" smtClean="0">
                <a:solidFill>
                  <a:srgbClr val="FF0000"/>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 A simple sentence has one subject who      </a:t>
            </a:r>
            <a:br>
              <a:rPr lang="en-US" sz="2200" dirty="0" smtClean="0">
                <a:latin typeface="Times New Roman" pitchFamily="18" charset="0"/>
                <a:cs typeface="Times New Roman" pitchFamily="18" charset="0"/>
              </a:rPr>
            </a:b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does one action or more.</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 A simple sentence has more than one subject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101999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405</TotalTime>
  <Words>3050</Words>
  <Application>Microsoft Office PowerPoint</Application>
  <PresentationFormat>Affichage à l'écran (4:3)</PresentationFormat>
  <Paragraphs>328</Paragraphs>
  <Slides>65</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65</vt:i4>
      </vt:variant>
    </vt:vector>
  </HeadingPairs>
  <TitlesOfParts>
    <vt:vector size="73" baseType="lpstr">
      <vt:lpstr>Arial</vt:lpstr>
      <vt:lpstr>Bernard MT Condensed</vt:lpstr>
      <vt:lpstr>Bodoni MT Black</vt:lpstr>
      <vt:lpstr>Book Antiqua</vt:lpstr>
      <vt:lpstr>Calibri</vt:lpstr>
      <vt:lpstr>Times New Roman</vt:lpstr>
      <vt:lpstr>Wingdings</vt:lpstr>
      <vt:lpstr>Thème Office</vt:lpstr>
      <vt:lpstr>Composition  Sentences: Building Blocks of a paragraph  Semester 2 </vt:lpstr>
      <vt:lpstr>Présentation PowerPoint</vt:lpstr>
      <vt:lpstr>What is composition?</vt:lpstr>
      <vt:lpstr>Présentation PowerPoint</vt:lpstr>
      <vt:lpstr>Présentation PowerPoint</vt:lpstr>
      <vt:lpstr>What is writing composition</vt:lpstr>
      <vt:lpstr>Building Blocks</vt:lpstr>
      <vt:lpstr>What are the sentence types?</vt:lpstr>
      <vt:lpstr>I- Simple sentence structure I.1. Definitions:  - A simple sentence can stand alone as a complete thought.    - A simple sentence has one subject who           does one action or more.   - A simple sentence has more than one subject </vt:lpstr>
      <vt:lpstr>I.2. Simple sentence: examples</vt:lpstr>
      <vt:lpstr>Now it is your turn to compose your simple sentence, following the requirements below:  - One subject and one verb -One subject and two verbs - Two subjects and one verb -One subject and three verbs -Two subjects and two verbs -Three subjects and three verbs</vt:lpstr>
      <vt:lpstr>II. Compound sentence structure II.1. Definitions: A compound sentence is composed of two simple sentences. The two simple sentences usually contain different subjects and verbs, and they are always joined with a coordinating conjunction (FANBOYS: for, and, nor, but, or, yet, so) </vt:lpstr>
      <vt:lpstr>Exercise 1: Join the following simple sentences, using an appropriate coordinating conjunction.  </vt:lpstr>
      <vt:lpstr>I.3. Complex structure/ sentence</vt:lpstr>
      <vt:lpstr>A list of the most important subordinating conjunctions </vt:lpstr>
      <vt:lpstr>Exercise </vt:lpstr>
      <vt:lpstr>Compound-Complex sentences</vt:lpstr>
      <vt:lpstr>What is compound-complex sentence?</vt:lpstr>
      <vt:lpstr>Présentation PowerPoint</vt:lpstr>
      <vt:lpstr>How to write a good paragraph</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What are the supporting sentences</vt:lpstr>
      <vt:lpstr>Présentation PowerPoint</vt:lpstr>
      <vt:lpstr>Présentation PowerPoint</vt:lpstr>
      <vt:lpstr>Présentation PowerPoint</vt:lpstr>
      <vt:lpstr>The form of the paragraph </vt:lpstr>
      <vt:lpstr>The constituents of a paragraph</vt:lpstr>
      <vt:lpstr>Function of Sentences in an Paragraph </vt:lpstr>
      <vt:lpstr>Présentation PowerPoint</vt:lpstr>
      <vt:lpstr>Présentation PowerPoint</vt:lpstr>
      <vt:lpstr>Let us study the following paragraph</vt:lpstr>
      <vt:lpstr>Présentation PowerPoint</vt:lpstr>
      <vt:lpstr>Other types of paragraphs</vt:lpstr>
      <vt:lpstr>Descriptive paragraph</vt:lpstr>
      <vt:lpstr>Problem-and-solution paragraphs </vt:lpstr>
      <vt:lpstr>Présentation PowerPoint</vt:lpstr>
      <vt:lpstr>Process Paragraph</vt:lpstr>
      <vt:lpstr>Présentation PowerPoint</vt:lpstr>
      <vt:lpstr>Comparative Paragraph</vt:lpstr>
      <vt:lpstr>Présentation PowerPoint</vt:lpstr>
      <vt:lpstr>Essay Writing</vt:lpstr>
      <vt:lpstr>What is an essay?</vt:lpstr>
      <vt:lpstr>Study the following essay on technology carefully </vt:lpstr>
      <vt:lpstr>Présentation PowerPoint</vt:lpstr>
      <vt:lpstr>Study the essay in light of the following questions:</vt:lpstr>
      <vt:lpstr>What should the introduction include?</vt:lpstr>
      <vt:lpstr>How to state a thesis?</vt:lpstr>
      <vt:lpstr>Can you state the thesis in one sentence?</vt:lpstr>
      <vt:lpstr>Body paragraphs</vt:lpstr>
      <vt:lpstr>How to write the conclusion?</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Paragraph Writing Sentences: Building Blocks of a paragraph</dc:title>
  <dc:creator>Admin</dc:creator>
  <cp:lastModifiedBy>samsung</cp:lastModifiedBy>
  <cp:revision>70</cp:revision>
  <dcterms:created xsi:type="dcterms:W3CDTF">2019-09-24T19:56:02Z</dcterms:created>
  <dcterms:modified xsi:type="dcterms:W3CDTF">2020-03-20T22:31:54Z</dcterms:modified>
</cp:coreProperties>
</file>